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compatMode="1" saveSubsetFonts="1">
  <p:sldMasterIdLst>
    <p:sldMasterId id="2147483648" r:id="rId1"/>
  </p:sldMasterIdLst>
  <p:notesMasterIdLst>
    <p:notesMasterId r:id="rId34"/>
  </p:notesMasterIdLst>
  <p:handoutMasterIdLst>
    <p:handoutMasterId r:id="rId35"/>
  </p:handoutMasterIdLst>
  <p:sldIdLst>
    <p:sldId id="630" r:id="rId2"/>
    <p:sldId id="653" r:id="rId3"/>
    <p:sldId id="581" r:id="rId4"/>
    <p:sldId id="575" r:id="rId5"/>
    <p:sldId id="647" r:id="rId6"/>
    <p:sldId id="648" r:id="rId7"/>
    <p:sldId id="649" r:id="rId8"/>
    <p:sldId id="650" r:id="rId9"/>
    <p:sldId id="663" r:id="rId10"/>
    <p:sldId id="631" r:id="rId11"/>
    <p:sldId id="635" r:id="rId12"/>
    <p:sldId id="636" r:id="rId13"/>
    <p:sldId id="637" r:id="rId14"/>
    <p:sldId id="638" r:id="rId15"/>
    <p:sldId id="639" r:id="rId16"/>
    <p:sldId id="553" r:id="rId17"/>
    <p:sldId id="570" r:id="rId18"/>
    <p:sldId id="593" r:id="rId19"/>
    <p:sldId id="614" r:id="rId20"/>
    <p:sldId id="615" r:id="rId21"/>
    <p:sldId id="616" r:id="rId22"/>
    <p:sldId id="618" r:id="rId23"/>
    <p:sldId id="619" r:id="rId24"/>
    <p:sldId id="659" r:id="rId25"/>
    <p:sldId id="660" r:id="rId26"/>
    <p:sldId id="656" r:id="rId27"/>
    <p:sldId id="657" r:id="rId28"/>
    <p:sldId id="658" r:id="rId29"/>
    <p:sldId id="620" r:id="rId30"/>
    <p:sldId id="645" r:id="rId31"/>
    <p:sldId id="666" r:id="rId32"/>
    <p:sldId id="667" r:id="rId33"/>
  </p:sldIdLst>
  <p:sldSz cx="9144000" cy="6858000" type="screen4x3"/>
  <p:notesSz cx="6794500" cy="9929813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2"/>
        </a:solidFill>
        <a:latin typeface="Tahoma" panose="020B0604030504040204" pitchFamily="34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2"/>
        </a:solidFill>
        <a:latin typeface="Tahoma" panose="020B0604030504040204" pitchFamily="34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2"/>
        </a:solidFill>
        <a:latin typeface="Tahoma" panose="020B0604030504040204" pitchFamily="34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2"/>
        </a:solidFill>
        <a:latin typeface="Tahoma" panose="020B0604030504040204" pitchFamily="34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2"/>
        </a:solidFill>
        <a:latin typeface="Tahoma" panose="020B060403050404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sz="2000" kern="1200">
        <a:solidFill>
          <a:schemeClr val="tx2"/>
        </a:solidFill>
        <a:latin typeface="Tahoma" panose="020B060403050404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sz="2000" kern="1200">
        <a:solidFill>
          <a:schemeClr val="tx2"/>
        </a:solidFill>
        <a:latin typeface="Tahoma" panose="020B060403050404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sz="2000" kern="1200">
        <a:solidFill>
          <a:schemeClr val="tx2"/>
        </a:solidFill>
        <a:latin typeface="Tahoma" panose="020B060403050404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sz="2000" kern="1200">
        <a:solidFill>
          <a:schemeClr val="tx2"/>
        </a:solidFill>
        <a:latin typeface="Tahoma" panose="020B060403050404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97"/>
    <p:restoredTop sz="93130"/>
  </p:normalViewPr>
  <p:slideViewPr>
    <p:cSldViewPr>
      <p:cViewPr varScale="1">
        <p:scale>
          <a:sx n="60" d="100"/>
          <a:sy n="60" d="100"/>
        </p:scale>
        <p:origin x="960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637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e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image" Target="../media/image39.e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image" Target="../media/image42.emf"/><Relationship Id="rId1" Type="http://schemas.openxmlformats.org/officeDocument/2006/relationships/image" Target="../media/image41.png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7.e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53.emf"/><Relationship Id="rId1" Type="http://schemas.openxmlformats.org/officeDocument/2006/relationships/image" Target="../media/image52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1026">
            <a:extLst>
              <a:ext uri="{FF2B5EF4-FFF2-40B4-BE49-F238E27FC236}">
                <a16:creationId xmlns:a16="http://schemas.microsoft.com/office/drawing/2014/main" id="{A289CA24-A3F7-104C-A0EE-F38A32D7413B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4813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200">
                <a:latin typeface="Tahoma" panose="020B0604030504040204" pitchFamily="34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2099" name="Rectangle 1027">
            <a:extLst>
              <a:ext uri="{FF2B5EF4-FFF2-40B4-BE49-F238E27FC236}">
                <a16:creationId xmlns:a16="http://schemas.microsoft.com/office/drawing/2014/main" id="{4EA8F025-B2F9-B942-A1F4-CD9443C7DB3B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9688" y="0"/>
            <a:ext cx="2944812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Tahoma" panose="020B0604030504040204" pitchFamily="34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2100" name="Rectangle 1028">
            <a:extLst>
              <a:ext uri="{FF2B5EF4-FFF2-40B4-BE49-F238E27FC236}">
                <a16:creationId xmlns:a16="http://schemas.microsoft.com/office/drawing/2014/main" id="{29A2240D-86FB-B64D-8518-38EB75CF84F7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32925"/>
            <a:ext cx="2944813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sz="1200">
                <a:latin typeface="Tahoma" panose="020B0604030504040204" pitchFamily="34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2101" name="Rectangle 1029">
            <a:extLst>
              <a:ext uri="{FF2B5EF4-FFF2-40B4-BE49-F238E27FC236}">
                <a16:creationId xmlns:a16="http://schemas.microsoft.com/office/drawing/2014/main" id="{306AD014-D913-7E44-845D-9426613A8345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9688" y="9432925"/>
            <a:ext cx="2944812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fld id="{C5188D1A-20DF-AA48-8A10-1629D886645C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1373700E-6DC2-8C42-B0E7-E09A5111F086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4813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200">
                <a:solidFill>
                  <a:schemeClr val="tx1"/>
                </a:solidFill>
                <a:latin typeface="Times New Roman" pitchFamily="18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099" name="Rectangle 3">
            <a:extLst>
              <a:ext uri="{FF2B5EF4-FFF2-40B4-BE49-F238E27FC236}">
                <a16:creationId xmlns:a16="http://schemas.microsoft.com/office/drawing/2014/main" id="{09FAFE2F-41B3-FC4A-AE78-CDB4675AFB28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49688" y="0"/>
            <a:ext cx="2944812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chemeClr val="tx1"/>
                </a:solidFill>
                <a:latin typeface="Times New Roman" pitchFamily="18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48" name="Rectangle 4">
            <a:extLst>
              <a:ext uri="{FF2B5EF4-FFF2-40B4-BE49-F238E27FC236}">
                <a16:creationId xmlns:a16="http://schemas.microsoft.com/office/drawing/2014/main" id="{64BD4C9B-D9DB-8344-A83C-53D40D44FE1E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4400" y="744538"/>
            <a:ext cx="4965700" cy="37242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101" name="Rectangle 5">
            <a:extLst>
              <a:ext uri="{FF2B5EF4-FFF2-40B4-BE49-F238E27FC236}">
                <a16:creationId xmlns:a16="http://schemas.microsoft.com/office/drawing/2014/main" id="{0A6E0C19-B62B-C048-9047-49F18D6799BC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6463" y="4716463"/>
            <a:ext cx="4981575" cy="4468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102" name="Rectangle 6">
            <a:extLst>
              <a:ext uri="{FF2B5EF4-FFF2-40B4-BE49-F238E27FC236}">
                <a16:creationId xmlns:a16="http://schemas.microsoft.com/office/drawing/2014/main" id="{2FF85C9B-1FC5-984F-AD13-CD355A3DDC90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32925"/>
            <a:ext cx="2944813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sz="1200">
                <a:solidFill>
                  <a:schemeClr val="tx1"/>
                </a:solidFill>
                <a:latin typeface="Times New Roman" pitchFamily="18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3" name="Rectangle 7">
            <a:extLst>
              <a:ext uri="{FF2B5EF4-FFF2-40B4-BE49-F238E27FC236}">
                <a16:creationId xmlns:a16="http://schemas.microsoft.com/office/drawing/2014/main" id="{2DDFBBE1-D3E2-0547-92BB-2A10EEE8871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9688" y="9432925"/>
            <a:ext cx="2944812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</a:lstStyle>
          <a:p>
            <a:fld id="{3E88E4B5-3DEC-F04C-BDBF-D9D845F259E5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0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lambda.gsfc.nasa.gov/product/cobe/dirbe_overview.cfm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://lambda.gsfc.nasa.gov/product/cobe/firas_overview.cfm" TargetMode="External"/><Relationship Id="rId4" Type="http://schemas.openxmlformats.org/officeDocument/2006/relationships/hyperlink" Target="http://lambda.gsfc.nasa.gov/product/cobe/dmr_overview.cfm" TargetMode="Externa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Rectangle 7">
            <a:extLst>
              <a:ext uri="{FF2B5EF4-FFF2-40B4-BE49-F238E27FC236}">
                <a16:creationId xmlns:a16="http://schemas.microsoft.com/office/drawing/2014/main" id="{C8842F86-FBDA-DA45-9B5B-0FC1A5042F3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653DE96C-A534-3646-A721-68883737FFEC}" type="slidenum">
              <a:rPr lang="en-US" altLang="en-US" sz="1200">
                <a:solidFill>
                  <a:schemeClr val="tx1"/>
                </a:solidFill>
                <a:latin typeface="Times New Roman" panose="02020603050405020304" pitchFamily="18" charset="0"/>
              </a:rPr>
              <a:pPr/>
              <a:t>2</a:t>
            </a:fld>
            <a:endParaRPr lang="en-US" altLang="en-US" sz="12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9218" name="Rectangle 2">
            <a:extLst>
              <a:ext uri="{FF2B5EF4-FFF2-40B4-BE49-F238E27FC236}">
                <a16:creationId xmlns:a16="http://schemas.microsoft.com/office/drawing/2014/main" id="{EC51DEBB-99E7-E241-B9B8-5193ED02693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9" name="Rectangle 3">
            <a:extLst>
              <a:ext uri="{FF2B5EF4-FFF2-40B4-BE49-F238E27FC236}">
                <a16:creationId xmlns:a16="http://schemas.microsoft.com/office/drawing/2014/main" id="{DB2B7066-3BFC-4543-8494-E8B347094F1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7">
            <a:extLst>
              <a:ext uri="{FF2B5EF4-FFF2-40B4-BE49-F238E27FC236}">
                <a16:creationId xmlns:a16="http://schemas.microsoft.com/office/drawing/2014/main" id="{85230DBF-BD40-534B-879E-794F807538D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9EEAADBA-8BBB-CA4C-B42F-24BF7B1F96F8}" type="slidenum">
              <a:rPr lang="en-GB" altLang="en-US" sz="1200">
                <a:solidFill>
                  <a:schemeClr val="tx1"/>
                </a:solidFill>
                <a:latin typeface="Times New Roman" panose="02020603050405020304" pitchFamily="18" charset="0"/>
              </a:rPr>
              <a:pPr/>
              <a:t>22</a:t>
            </a:fld>
            <a:endParaRPr lang="en-GB" altLang="en-US" sz="12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38914" name="Rectangle 2">
            <a:extLst>
              <a:ext uri="{FF2B5EF4-FFF2-40B4-BE49-F238E27FC236}">
                <a16:creationId xmlns:a16="http://schemas.microsoft.com/office/drawing/2014/main" id="{B8393218-DCBE-DA42-B76B-AE4A363449E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5" name="Rectangle 3">
            <a:extLst>
              <a:ext uri="{FF2B5EF4-FFF2-40B4-BE49-F238E27FC236}">
                <a16:creationId xmlns:a16="http://schemas.microsoft.com/office/drawing/2014/main" id="{B6E201D5-4A16-9E4D-9585-91AE6FA6C70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GB" altLang="en-US" b="1">
                <a:ea typeface="ＭＳ Ｐゴシック" panose="020B0600070205080204" pitchFamily="34" charset="-128"/>
              </a:rPr>
              <a:t>Note log-log plot. Again curves are very peaked, with peak moving to higher frequency as temperature increases.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Rectangle 7">
            <a:extLst>
              <a:ext uri="{FF2B5EF4-FFF2-40B4-BE49-F238E27FC236}">
                <a16:creationId xmlns:a16="http://schemas.microsoft.com/office/drawing/2014/main" id="{B6E9647E-01D8-AB4B-A873-6E34B03FDD9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7E69DA0C-88A3-BF4C-A444-3DFAFE41E3EE}" type="slidenum">
              <a:rPr lang="en-GB" altLang="en-US" sz="1200">
                <a:solidFill>
                  <a:schemeClr val="tx1"/>
                </a:solidFill>
                <a:latin typeface="Times New Roman" panose="02020603050405020304" pitchFamily="18" charset="0"/>
              </a:rPr>
              <a:pPr/>
              <a:t>23</a:t>
            </a:fld>
            <a:endParaRPr lang="en-GB" altLang="en-US" sz="12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40962" name="Rectangle 2">
            <a:extLst>
              <a:ext uri="{FF2B5EF4-FFF2-40B4-BE49-F238E27FC236}">
                <a16:creationId xmlns:a16="http://schemas.microsoft.com/office/drawing/2014/main" id="{70C45B46-14FB-EF4F-8178-61D03649012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3" name="Rectangle 3">
            <a:extLst>
              <a:ext uri="{FF2B5EF4-FFF2-40B4-BE49-F238E27FC236}">
                <a16:creationId xmlns:a16="http://schemas.microsoft.com/office/drawing/2014/main" id="{04AD29DE-E545-9748-9004-CE078022204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altLang="en-US" b="1" baseline="30000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7">
            <a:extLst>
              <a:ext uri="{FF2B5EF4-FFF2-40B4-BE49-F238E27FC236}">
                <a16:creationId xmlns:a16="http://schemas.microsoft.com/office/drawing/2014/main" id="{4AEC0412-C67A-8147-BBBC-50A4EAD64DC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5CD8925E-4EE8-244D-80A9-6783BC332E16}" type="slidenum">
              <a:rPr lang="en-GB" altLang="en-US" sz="1200">
                <a:solidFill>
                  <a:schemeClr val="tx1"/>
                </a:solidFill>
                <a:latin typeface="Times New Roman" panose="02020603050405020304" pitchFamily="18" charset="0"/>
              </a:rPr>
              <a:pPr/>
              <a:t>24</a:t>
            </a:fld>
            <a:endParaRPr lang="en-GB" altLang="en-US" sz="12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43010" name="Rectangle 2">
            <a:extLst>
              <a:ext uri="{FF2B5EF4-FFF2-40B4-BE49-F238E27FC236}">
                <a16:creationId xmlns:a16="http://schemas.microsoft.com/office/drawing/2014/main" id="{D08DFD63-6D7D-B543-9507-C292D627FBD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1" name="Rectangle 3">
            <a:extLst>
              <a:ext uri="{FF2B5EF4-FFF2-40B4-BE49-F238E27FC236}">
                <a16:creationId xmlns:a16="http://schemas.microsoft.com/office/drawing/2014/main" id="{C82652E9-425E-E241-AED1-E7417D046FA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GB" altLang="en-US" b="1">
                <a:ea typeface="ＭＳ Ｐゴシック" panose="020B0600070205080204" pitchFamily="34" charset="-128"/>
              </a:rPr>
              <a:t>COBE was launched November 18, 1989 and carried three instruments, a </a:t>
            </a:r>
            <a:r>
              <a:rPr lang="en-GB" altLang="en-US" b="1">
                <a:ea typeface="ＭＳ Ｐゴシック" panose="020B0600070205080204" pitchFamily="34" charset="-128"/>
                <a:hlinkClick r:id="rId3"/>
              </a:rPr>
              <a:t>Diffuse Infrared Background Experiment (DIRBE) </a:t>
            </a:r>
            <a:r>
              <a:rPr lang="en-GB" altLang="en-US" b="1">
                <a:ea typeface="ＭＳ Ｐゴシック" panose="020B0600070205080204" pitchFamily="34" charset="-128"/>
              </a:rPr>
              <a:t>to search for the cosmic infrared background radiation, a </a:t>
            </a:r>
            <a:r>
              <a:rPr lang="en-GB" altLang="en-US" b="1">
                <a:ea typeface="ＭＳ Ｐゴシック" panose="020B0600070205080204" pitchFamily="34" charset="-128"/>
                <a:hlinkClick r:id="rId4"/>
              </a:rPr>
              <a:t>Differential Microwave Radiometer (DMR) </a:t>
            </a:r>
            <a:r>
              <a:rPr lang="en-GB" altLang="en-US" b="1">
                <a:ea typeface="ＭＳ Ｐゴシック" panose="020B0600070205080204" pitchFamily="34" charset="-128"/>
              </a:rPr>
              <a:t>to map the cosmic radiation sensitively, and a </a:t>
            </a:r>
            <a:r>
              <a:rPr lang="en-GB" altLang="en-US" b="1">
                <a:ea typeface="ＭＳ Ｐゴシック" panose="020B0600070205080204" pitchFamily="34" charset="-128"/>
                <a:hlinkClick r:id="rId5"/>
              </a:rPr>
              <a:t>Far Infrared Absolute Spectrophotometer (FIRAS)</a:t>
            </a:r>
            <a:r>
              <a:rPr lang="en-GB" altLang="en-US" b="1">
                <a:ea typeface="ＭＳ Ｐゴシック" panose="020B0600070205080204" pitchFamily="34" charset="-128"/>
              </a:rPr>
              <a:t> to compare the spectrum of the cosmic microwave background radiation with a precise blackbody. </a:t>
            </a:r>
          </a:p>
          <a:p>
            <a:r>
              <a:rPr lang="en-GB" altLang="en-US" b="1">
                <a:ea typeface="ＭＳ Ｐゴシック" panose="020B0600070205080204" pitchFamily="34" charset="-128"/>
              </a:rPr>
              <a:t>The cosmic microwave background spectrum was measured with a precision of 0.03%, the background was found to have intrinsic anisotropy for the first time, at a level of a part in 10^5, and absolute sky brightness maps from 1.25 microns to 240 microns have been obtained to carry out the search for the cosmic infrared background. 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7">
            <a:extLst>
              <a:ext uri="{FF2B5EF4-FFF2-40B4-BE49-F238E27FC236}">
                <a16:creationId xmlns:a16="http://schemas.microsoft.com/office/drawing/2014/main" id="{1A7075A0-BB18-1C44-9C00-67464D4943C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5FA8ECFD-B7D9-7847-8DF5-2A7443D3498C}" type="slidenum">
              <a:rPr lang="en-GB" altLang="en-US" sz="1200">
                <a:solidFill>
                  <a:schemeClr val="tx1"/>
                </a:solidFill>
                <a:latin typeface="Times New Roman" panose="02020603050405020304" pitchFamily="18" charset="0"/>
              </a:rPr>
              <a:pPr/>
              <a:t>25</a:t>
            </a:fld>
            <a:endParaRPr lang="en-GB" altLang="en-US" sz="12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45058" name="Rectangle 2">
            <a:extLst>
              <a:ext uri="{FF2B5EF4-FFF2-40B4-BE49-F238E27FC236}">
                <a16:creationId xmlns:a16="http://schemas.microsoft.com/office/drawing/2014/main" id="{EE29B4AD-1789-294E-82C5-7432F8AA6F9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59" name="Rectangle 3">
            <a:extLst>
              <a:ext uri="{FF2B5EF4-FFF2-40B4-BE49-F238E27FC236}">
                <a16:creationId xmlns:a16="http://schemas.microsoft.com/office/drawing/2014/main" id="{A02F2C3E-D571-CD4C-A5FB-A4EC4400563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GB" altLang="en-US" b="1">
                <a:ea typeface="ＭＳ Ｐゴシック" panose="020B0600070205080204" pitchFamily="34" charset="-128"/>
              </a:rPr>
              <a:t>Which is the hottest star out of these four?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Rectangle 7">
            <a:extLst>
              <a:ext uri="{FF2B5EF4-FFF2-40B4-BE49-F238E27FC236}">
                <a16:creationId xmlns:a16="http://schemas.microsoft.com/office/drawing/2014/main" id="{12431478-7D56-B343-9DC2-70AC147C0C4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64257629-C376-E742-A51B-AE2967676C4C}" type="slidenum">
              <a:rPr lang="en-GB" altLang="en-US" sz="1200">
                <a:solidFill>
                  <a:schemeClr val="tx1"/>
                </a:solidFill>
                <a:latin typeface="Times New Roman" panose="02020603050405020304" pitchFamily="18" charset="0"/>
              </a:rPr>
              <a:pPr/>
              <a:t>29</a:t>
            </a:fld>
            <a:endParaRPr lang="en-GB" altLang="en-US" sz="12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50178" name="Rectangle 2">
            <a:extLst>
              <a:ext uri="{FF2B5EF4-FFF2-40B4-BE49-F238E27FC236}">
                <a16:creationId xmlns:a16="http://schemas.microsoft.com/office/drawing/2014/main" id="{43B58F9D-B2C1-C047-BBB3-BC343D6F43F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79" name="Rectangle 3">
            <a:extLst>
              <a:ext uri="{FF2B5EF4-FFF2-40B4-BE49-F238E27FC236}">
                <a16:creationId xmlns:a16="http://schemas.microsoft.com/office/drawing/2014/main" id="{78482AFF-A228-E84F-A00F-D829D5F8F97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GB" altLang="en-US" b="1">
                <a:ea typeface="ＭＳ Ｐゴシック" panose="020B0600070205080204" pitchFamily="34" charset="-128"/>
              </a:rPr>
              <a:t>Note log-log plot. Again curves are very peaked, with peak moving to higher frequency as temperature increases.</a:t>
            </a:r>
          </a:p>
          <a:p>
            <a:endParaRPr lang="en-GB" altLang="en-US" b="1">
              <a:ea typeface="ＭＳ Ｐゴシック" panose="020B0600070205080204" pitchFamily="34" charset="-128"/>
            </a:endParaRPr>
          </a:p>
          <a:p>
            <a:r>
              <a:rPr lang="en-GB" altLang="en-US" b="1">
                <a:ea typeface="ＭＳ Ｐゴシック" panose="020B0600070205080204" pitchFamily="34" charset="-128"/>
              </a:rPr>
              <a:t>Stress difference </a:t>
            </a:r>
            <a:r>
              <a:rPr lang="en-GB" altLang="en-US" b="1" i="1">
                <a:ea typeface="ＭＳ Ｐゴシック" panose="020B0600070205080204" pitchFamily="34" charset="-128"/>
              </a:rPr>
              <a:t>L</a:t>
            </a:r>
            <a:r>
              <a:rPr lang="en-GB" altLang="en-US" b="1">
                <a:ea typeface="ＭＳ Ｐゴシック" panose="020B0600070205080204" pitchFamily="34" charset="-128"/>
              </a:rPr>
              <a:t> = 4</a:t>
            </a:r>
            <a:r>
              <a:rPr lang="en-GB" altLang="en-US" b="1" i="1">
                <a:latin typeface="Symbol" pitchFamily="2" charset="2"/>
                <a:ea typeface="ＭＳ Ｐゴシック" panose="020B0600070205080204" pitchFamily="34" charset="-128"/>
              </a:rPr>
              <a:t>p</a:t>
            </a:r>
            <a:r>
              <a:rPr lang="en-GB" altLang="en-US" b="1" i="1">
                <a:ea typeface="ＭＳ Ｐゴシック" panose="020B0600070205080204" pitchFamily="34" charset="-128"/>
              </a:rPr>
              <a:t>R</a:t>
            </a:r>
            <a:r>
              <a:rPr lang="en-GB" altLang="en-US" b="1" baseline="30000">
                <a:ea typeface="ＭＳ Ｐゴシック" panose="020B0600070205080204" pitchFamily="34" charset="-128"/>
              </a:rPr>
              <a:t>2</a:t>
            </a:r>
            <a:r>
              <a:rPr lang="en-GB" altLang="en-US" b="1" i="1">
                <a:latin typeface="Symbol" pitchFamily="2" charset="2"/>
                <a:ea typeface="ＭＳ Ｐゴシック" panose="020B0600070205080204" pitchFamily="34" charset="-128"/>
              </a:rPr>
              <a:t>s</a:t>
            </a:r>
            <a:r>
              <a:rPr lang="en-GB" altLang="en-US" b="1" i="1">
                <a:ea typeface="ＭＳ Ｐゴシック" panose="020B0600070205080204" pitchFamily="34" charset="-128"/>
              </a:rPr>
              <a:t>T</a:t>
            </a:r>
            <a:r>
              <a:rPr lang="en-GB" altLang="en-US" b="1" baseline="30000">
                <a:ea typeface="ＭＳ Ｐゴシック" panose="020B0600070205080204" pitchFamily="34" charset="-128"/>
              </a:rPr>
              <a:t>4</a:t>
            </a:r>
            <a:r>
              <a:rPr lang="en-GB" altLang="en-US" b="1">
                <a:ea typeface="ＭＳ Ｐゴシック" panose="020B0600070205080204" pitchFamily="34" charset="-128"/>
              </a:rPr>
              <a:t>, where </a:t>
            </a:r>
            <a:r>
              <a:rPr lang="en-GB" altLang="en-US" b="1" i="1">
                <a:ea typeface="ＭＳ Ｐゴシック" panose="020B0600070205080204" pitchFamily="34" charset="-128"/>
              </a:rPr>
              <a:t>R</a:t>
            </a:r>
            <a:r>
              <a:rPr lang="en-GB" altLang="en-US" b="1">
                <a:ea typeface="ＭＳ Ｐゴシック" panose="020B0600070205080204" pitchFamily="34" charset="-128"/>
              </a:rPr>
              <a:t> is the radius of the star, and </a:t>
            </a:r>
            <a:r>
              <a:rPr lang="en-GB" altLang="en-US" b="1" i="1">
                <a:ea typeface="ＭＳ Ｐゴシック" panose="020B0600070205080204" pitchFamily="34" charset="-128"/>
              </a:rPr>
              <a:t>F</a:t>
            </a:r>
            <a:r>
              <a:rPr lang="en-GB" altLang="en-US" b="1">
                <a:ea typeface="ＭＳ Ｐゴシック" panose="020B0600070205080204" pitchFamily="34" charset="-128"/>
              </a:rPr>
              <a:t> = </a:t>
            </a:r>
            <a:r>
              <a:rPr lang="en-GB" altLang="en-US" b="1" i="1">
                <a:ea typeface="ＭＳ Ｐゴシック" panose="020B0600070205080204" pitchFamily="34" charset="-128"/>
              </a:rPr>
              <a:t>L</a:t>
            </a:r>
            <a:r>
              <a:rPr lang="en-GB" altLang="en-US" b="1">
                <a:ea typeface="ＭＳ Ｐゴシック" panose="020B0600070205080204" pitchFamily="34" charset="-128"/>
              </a:rPr>
              <a:t>/(4</a:t>
            </a:r>
            <a:r>
              <a:rPr lang="en-GB" altLang="en-US" b="1" i="1">
                <a:latin typeface="Symbol" pitchFamily="2" charset="2"/>
                <a:ea typeface="ＭＳ Ｐゴシック" panose="020B0600070205080204" pitchFamily="34" charset="-128"/>
              </a:rPr>
              <a:t>p</a:t>
            </a:r>
            <a:r>
              <a:rPr lang="en-GB" altLang="en-US" b="1" i="1">
                <a:ea typeface="ＭＳ Ｐゴシック" panose="020B0600070205080204" pitchFamily="34" charset="-128"/>
              </a:rPr>
              <a:t>r</a:t>
            </a:r>
            <a:r>
              <a:rPr lang="en-GB" altLang="en-US" b="1" baseline="30000">
                <a:ea typeface="ＭＳ Ｐゴシック" panose="020B0600070205080204" pitchFamily="34" charset="-128"/>
              </a:rPr>
              <a:t>2</a:t>
            </a:r>
            <a:r>
              <a:rPr lang="en-GB" altLang="en-US" b="1" i="1">
                <a:ea typeface="ＭＳ Ｐゴシック" panose="020B0600070205080204" pitchFamily="34" charset="-128"/>
              </a:rPr>
              <a:t>)</a:t>
            </a:r>
            <a:r>
              <a:rPr lang="en-GB" altLang="en-US" b="1">
                <a:ea typeface="ＭＳ Ｐゴシック" panose="020B0600070205080204" pitchFamily="34" charset="-128"/>
              </a:rPr>
              <a:t> where </a:t>
            </a:r>
            <a:r>
              <a:rPr lang="en-GB" altLang="en-US" b="1" i="1">
                <a:ea typeface="ＭＳ Ｐゴシック" panose="020B0600070205080204" pitchFamily="34" charset="-128"/>
              </a:rPr>
              <a:t>r</a:t>
            </a:r>
            <a:r>
              <a:rPr lang="en-GB" altLang="en-US" b="1">
                <a:ea typeface="ＭＳ Ｐゴシック" panose="020B0600070205080204" pitchFamily="34" charset="-128"/>
              </a:rPr>
              <a:t> is the distance.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Rectangle 7">
            <a:extLst>
              <a:ext uri="{FF2B5EF4-FFF2-40B4-BE49-F238E27FC236}">
                <a16:creationId xmlns:a16="http://schemas.microsoft.com/office/drawing/2014/main" id="{C027737F-D37A-5248-A161-FF435CEB7B1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00EDF584-C1DE-2846-BEE4-5A268AA07F69}" type="slidenum">
              <a:rPr lang="en-US" altLang="en-US" sz="1200">
                <a:solidFill>
                  <a:schemeClr val="tx1"/>
                </a:solidFill>
                <a:latin typeface="Times New Roman" panose="02020603050405020304" pitchFamily="18" charset="0"/>
              </a:rPr>
              <a:pPr/>
              <a:t>3</a:t>
            </a:fld>
            <a:endParaRPr lang="en-US" altLang="en-US" sz="12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266" name="Rectangle 2">
            <a:extLst>
              <a:ext uri="{FF2B5EF4-FFF2-40B4-BE49-F238E27FC236}">
                <a16:creationId xmlns:a16="http://schemas.microsoft.com/office/drawing/2014/main" id="{89A2C82C-93C5-BF40-8648-216C7A104BD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7" name="Rectangle 3">
            <a:extLst>
              <a:ext uri="{FF2B5EF4-FFF2-40B4-BE49-F238E27FC236}">
                <a16:creationId xmlns:a16="http://schemas.microsoft.com/office/drawing/2014/main" id="{2F363B01-CFDF-2C4B-8635-642AF703C47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Rectangle 7">
            <a:extLst>
              <a:ext uri="{FF2B5EF4-FFF2-40B4-BE49-F238E27FC236}">
                <a16:creationId xmlns:a16="http://schemas.microsoft.com/office/drawing/2014/main" id="{0DA50484-924F-FE43-ACFB-F4CAFF1302C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0EE254E0-1D5F-A64E-B065-02EA1DD52597}" type="slidenum">
              <a:rPr lang="en-US" altLang="en-US" sz="1200">
                <a:solidFill>
                  <a:schemeClr val="tx1"/>
                </a:solidFill>
                <a:latin typeface="Times New Roman" panose="02020603050405020304" pitchFamily="18" charset="0"/>
              </a:rPr>
              <a:pPr/>
              <a:t>4</a:t>
            </a:fld>
            <a:endParaRPr lang="en-US" altLang="en-US" sz="12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3314" name="Rectangle 2">
            <a:extLst>
              <a:ext uri="{FF2B5EF4-FFF2-40B4-BE49-F238E27FC236}">
                <a16:creationId xmlns:a16="http://schemas.microsoft.com/office/drawing/2014/main" id="{44A76D8E-6FB5-CE4A-BF91-7C693C5B112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5" name="Rectangle 3">
            <a:extLst>
              <a:ext uri="{FF2B5EF4-FFF2-40B4-BE49-F238E27FC236}">
                <a16:creationId xmlns:a16="http://schemas.microsoft.com/office/drawing/2014/main" id="{994F9570-FEDB-9743-A4E5-754C94A1881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7">
            <a:extLst>
              <a:ext uri="{FF2B5EF4-FFF2-40B4-BE49-F238E27FC236}">
                <a16:creationId xmlns:a16="http://schemas.microsoft.com/office/drawing/2014/main" id="{5265F22E-B671-CC41-B9FE-A69D35409C3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F6DC2392-EBFC-5B45-8DC7-000DDD7AF046}" type="slidenum">
              <a:rPr lang="en-US" altLang="en-US" sz="1200">
                <a:solidFill>
                  <a:schemeClr val="tx1"/>
                </a:solidFill>
                <a:latin typeface="Times New Roman" panose="02020603050405020304" pitchFamily="18" charset="0"/>
              </a:rPr>
              <a:pPr/>
              <a:t>6</a:t>
            </a:fld>
            <a:endParaRPr lang="en-US" altLang="en-US" sz="12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6386" name="Rectangle 2">
            <a:extLst>
              <a:ext uri="{FF2B5EF4-FFF2-40B4-BE49-F238E27FC236}">
                <a16:creationId xmlns:a16="http://schemas.microsoft.com/office/drawing/2014/main" id="{EEB18899-96B1-DD49-9863-9058A2B0A5A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7" name="Rectangle 3">
            <a:extLst>
              <a:ext uri="{FF2B5EF4-FFF2-40B4-BE49-F238E27FC236}">
                <a16:creationId xmlns:a16="http://schemas.microsoft.com/office/drawing/2014/main" id="{0C61CF4C-4805-4847-94A9-38A5D969C11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7">
            <a:extLst>
              <a:ext uri="{FF2B5EF4-FFF2-40B4-BE49-F238E27FC236}">
                <a16:creationId xmlns:a16="http://schemas.microsoft.com/office/drawing/2014/main" id="{DC1D6A66-FBAF-2A44-97CD-B81CBEC3A34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25EDDD72-3587-6142-8404-4BFF1F29388A}" type="slidenum">
              <a:rPr lang="en-US" altLang="en-US" sz="1200">
                <a:solidFill>
                  <a:schemeClr val="tx1"/>
                </a:solidFill>
                <a:latin typeface="Times New Roman" panose="02020603050405020304" pitchFamily="18" charset="0"/>
              </a:rPr>
              <a:pPr/>
              <a:t>7</a:t>
            </a:fld>
            <a:endParaRPr lang="en-US" altLang="en-US" sz="12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8434" name="Rectangle 2">
            <a:extLst>
              <a:ext uri="{FF2B5EF4-FFF2-40B4-BE49-F238E27FC236}">
                <a16:creationId xmlns:a16="http://schemas.microsoft.com/office/drawing/2014/main" id="{00883281-5034-2A46-A875-5249D6C9314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5" name="Rectangle 3">
            <a:extLst>
              <a:ext uri="{FF2B5EF4-FFF2-40B4-BE49-F238E27FC236}">
                <a16:creationId xmlns:a16="http://schemas.microsoft.com/office/drawing/2014/main" id="{C8857E0E-1D64-0B4F-ACDA-3DEF4061EEA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7">
            <a:extLst>
              <a:ext uri="{FF2B5EF4-FFF2-40B4-BE49-F238E27FC236}">
                <a16:creationId xmlns:a16="http://schemas.microsoft.com/office/drawing/2014/main" id="{D1526C12-8388-CD4A-BDF9-3FED69EAEBE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5D52B78A-5D1A-ED42-8065-F74DB9DC4871}" type="slidenum">
              <a:rPr lang="en-US" altLang="en-US" sz="1200">
                <a:solidFill>
                  <a:schemeClr val="tx1"/>
                </a:solidFill>
                <a:latin typeface="Times New Roman" panose="02020603050405020304" pitchFamily="18" charset="0"/>
              </a:rPr>
              <a:pPr/>
              <a:t>8</a:t>
            </a:fld>
            <a:endParaRPr lang="en-US" altLang="en-US" sz="12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20482" name="Rectangle 2">
            <a:extLst>
              <a:ext uri="{FF2B5EF4-FFF2-40B4-BE49-F238E27FC236}">
                <a16:creationId xmlns:a16="http://schemas.microsoft.com/office/drawing/2014/main" id="{7CBF6442-6DF7-954C-A489-ED3DA8E3B0E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3" name="Rectangle 3">
            <a:extLst>
              <a:ext uri="{FF2B5EF4-FFF2-40B4-BE49-F238E27FC236}">
                <a16:creationId xmlns:a16="http://schemas.microsoft.com/office/drawing/2014/main" id="{FA0B9546-88DB-E448-A628-C21E03FE476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7">
            <a:extLst>
              <a:ext uri="{FF2B5EF4-FFF2-40B4-BE49-F238E27FC236}">
                <a16:creationId xmlns:a16="http://schemas.microsoft.com/office/drawing/2014/main" id="{217C1135-3BB4-DC41-9BD6-2A7964CE26C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DCB10E91-AD15-B749-B1F9-BDC93E0BBA3B}" type="slidenum">
              <a:rPr lang="en-GB" altLang="en-US" sz="1200">
                <a:solidFill>
                  <a:schemeClr val="tx1"/>
                </a:solidFill>
                <a:latin typeface="Times New Roman" panose="02020603050405020304" pitchFamily="18" charset="0"/>
              </a:rPr>
              <a:pPr/>
              <a:t>11</a:t>
            </a:fld>
            <a:endParaRPr lang="en-GB" altLang="en-US" sz="12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24578" name="Rectangle 2">
            <a:extLst>
              <a:ext uri="{FF2B5EF4-FFF2-40B4-BE49-F238E27FC236}">
                <a16:creationId xmlns:a16="http://schemas.microsoft.com/office/drawing/2014/main" id="{FB4B60EF-EA1D-1B4B-B260-8D052BE06AA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79" name="Rectangle 3">
            <a:extLst>
              <a:ext uri="{FF2B5EF4-FFF2-40B4-BE49-F238E27FC236}">
                <a16:creationId xmlns:a16="http://schemas.microsoft.com/office/drawing/2014/main" id="{DBDFC6DF-1F01-A147-A0FA-69F557A371D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GB" altLang="en-US" b="1">
                <a:ea typeface="ＭＳ Ｐゴシック" panose="020B0600070205080204" pitchFamily="34" charset="-128"/>
              </a:rPr>
              <a:t>Kirchoff coined the term ‘blackbody’ in 1862.</a:t>
            </a:r>
          </a:p>
          <a:p>
            <a:r>
              <a:rPr lang="en-GB" altLang="en-US" b="1">
                <a:ea typeface="ＭＳ Ｐゴシック" panose="020B0600070205080204" pitchFamily="34" charset="-128"/>
              </a:rPr>
              <a:t>1900: Max Planck calculated the blackbody curve (major challenge) which fitted </a:t>
            </a:r>
          </a:p>
          <a:p>
            <a:r>
              <a:rPr lang="en-GB" altLang="en-US" b="1">
                <a:ea typeface="ＭＳ Ｐゴシック" panose="020B0600070205080204" pitchFamily="34" charset="-128"/>
              </a:rPr>
              <a:t>          the experimental data available (had to assume that energy of oscillators in</a:t>
            </a:r>
          </a:p>
          <a:p>
            <a:r>
              <a:rPr lang="en-GB" altLang="en-US" b="1">
                <a:ea typeface="ＭＳ Ｐゴシック" panose="020B0600070205080204" pitchFamily="34" charset="-128"/>
              </a:rPr>
              <a:t>          cavity was quantised)</a:t>
            </a:r>
          </a:p>
          <a:p>
            <a:r>
              <a:rPr lang="en-GB" altLang="en-US" b="1">
                <a:ea typeface="ＭＳ Ｐゴシック" panose="020B0600070205080204" pitchFamily="34" charset="-128"/>
              </a:rPr>
              <a:t>1905: Einstein explains the photoelectric effect with quantised e.m. radiation</a:t>
            </a:r>
          </a:p>
          <a:p>
            <a:r>
              <a:rPr lang="en-GB" altLang="en-US" b="1">
                <a:ea typeface="ＭＳ Ｐゴシック" panose="020B0600070205080204" pitchFamily="34" charset="-128"/>
              </a:rPr>
              <a:t>          (it was known at the time that photoelectron energy increases with </a:t>
            </a:r>
          </a:p>
          <a:p>
            <a:r>
              <a:rPr lang="en-GB" altLang="en-US" b="1">
                <a:ea typeface="ＭＳ Ｐゴシック" panose="020B0600070205080204" pitchFamily="34" charset="-128"/>
              </a:rPr>
              <a:t>           increasing frequency of radiation)</a:t>
            </a:r>
          </a:p>
          <a:p>
            <a:r>
              <a:rPr lang="en-GB" altLang="en-US" b="1">
                <a:ea typeface="ＭＳ Ｐゴシック" panose="020B0600070205080204" pitchFamily="34" charset="-128"/>
                <a:sym typeface="Wingdings" pitchFamily="2" charset="2"/>
              </a:rPr>
              <a:t> </a:t>
            </a:r>
            <a:r>
              <a:rPr lang="en-GB" altLang="en-US" b="1" i="1">
                <a:ea typeface="ＭＳ Ｐゴシック" panose="020B0600070205080204" pitchFamily="34" charset="-128"/>
                <a:sym typeface="Wingdings" pitchFamily="2" charset="2"/>
              </a:rPr>
              <a:t>E</a:t>
            </a:r>
            <a:r>
              <a:rPr lang="en-GB" altLang="en-US" b="1">
                <a:ea typeface="ＭＳ Ｐゴシック" panose="020B0600070205080204" pitchFamily="34" charset="-128"/>
                <a:sym typeface="Wingdings" pitchFamily="2" charset="2"/>
              </a:rPr>
              <a:t> = </a:t>
            </a:r>
            <a:r>
              <a:rPr lang="en-GB" altLang="en-US" b="1" i="1">
                <a:ea typeface="ＭＳ Ｐゴシック" panose="020B0600070205080204" pitchFamily="34" charset="-128"/>
                <a:sym typeface="Wingdings" pitchFamily="2" charset="2"/>
              </a:rPr>
              <a:t>h</a:t>
            </a:r>
            <a:r>
              <a:rPr lang="en-GB" altLang="en-US" b="1" i="1">
                <a:latin typeface="Symbol" pitchFamily="2" charset="2"/>
                <a:ea typeface="ＭＳ Ｐゴシック" panose="020B0600070205080204" pitchFamily="34" charset="-128"/>
                <a:sym typeface="Wingdings" pitchFamily="2" charset="2"/>
              </a:rPr>
              <a:t>n</a:t>
            </a:r>
            <a:endParaRPr lang="en-GB" altLang="en-US" b="1" i="1">
              <a:latin typeface="Symbol" pitchFamily="2" charset="2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7">
            <a:extLst>
              <a:ext uri="{FF2B5EF4-FFF2-40B4-BE49-F238E27FC236}">
                <a16:creationId xmlns:a16="http://schemas.microsoft.com/office/drawing/2014/main" id="{EF5521E7-965B-D04B-9EE1-03E2E30FC84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82E9523D-FBA1-F540-BD96-7A626DD27768}" type="slidenum">
              <a:rPr lang="en-GB" altLang="en-US" sz="1200">
                <a:solidFill>
                  <a:schemeClr val="tx1"/>
                </a:solidFill>
                <a:latin typeface="Times New Roman" panose="02020603050405020304" pitchFamily="18" charset="0"/>
              </a:rPr>
              <a:pPr/>
              <a:t>20</a:t>
            </a:fld>
            <a:endParaRPr lang="en-GB" altLang="en-US" sz="12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34818" name="Rectangle 2">
            <a:extLst>
              <a:ext uri="{FF2B5EF4-FFF2-40B4-BE49-F238E27FC236}">
                <a16:creationId xmlns:a16="http://schemas.microsoft.com/office/drawing/2014/main" id="{5E88C3AF-C141-F243-A95B-823E6D0F05A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19" name="Rectangle 3">
            <a:extLst>
              <a:ext uri="{FF2B5EF4-FFF2-40B4-BE49-F238E27FC236}">
                <a16:creationId xmlns:a16="http://schemas.microsoft.com/office/drawing/2014/main" id="{2AD1337E-A13D-9540-83DD-5B66A3DF687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GB" altLang="en-US" b="1">
                <a:ea typeface="ＭＳ Ｐゴシック" panose="020B0600070205080204" pitchFamily="34" charset="-128"/>
              </a:rPr>
              <a:t>Note linear wavelength scale, because covers a limited wavelength range! Intensity is per interval of wavelength. Main characteristic is that the curves are very peaked, and peak moves to longer wavelengths as temperature decreases.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7">
            <a:extLst>
              <a:ext uri="{FF2B5EF4-FFF2-40B4-BE49-F238E27FC236}">
                <a16:creationId xmlns:a16="http://schemas.microsoft.com/office/drawing/2014/main" id="{DA5817E1-8F3B-D745-8952-19924E36C07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E646FB49-8CFD-8D4C-9CD3-17D2D909AA72}" type="slidenum">
              <a:rPr lang="en-GB" altLang="en-US" sz="1200">
                <a:solidFill>
                  <a:schemeClr val="tx1"/>
                </a:solidFill>
                <a:latin typeface="Times New Roman" panose="02020603050405020304" pitchFamily="18" charset="0"/>
              </a:rPr>
              <a:pPr/>
              <a:t>21</a:t>
            </a:fld>
            <a:endParaRPr lang="en-GB" altLang="en-US" sz="12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36866" name="Rectangle 2">
            <a:extLst>
              <a:ext uri="{FF2B5EF4-FFF2-40B4-BE49-F238E27FC236}">
                <a16:creationId xmlns:a16="http://schemas.microsoft.com/office/drawing/2014/main" id="{57F3F5E8-E755-7F41-A017-19089A71FFB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7" name="Rectangle 3">
            <a:extLst>
              <a:ext uri="{FF2B5EF4-FFF2-40B4-BE49-F238E27FC236}">
                <a16:creationId xmlns:a16="http://schemas.microsoft.com/office/drawing/2014/main" id="{673E07D3-6135-2346-9F42-B45CB537596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GB" altLang="en-US" b="1">
                <a:ea typeface="ＭＳ Ｐゴシック" panose="020B0600070205080204" pitchFamily="34" charset="-128"/>
              </a:rPr>
              <a:t>Note log-log plot and units of vertical axis (this covers whole e-m spectrum!). Again curves are very peaked, with peak moving to higher frequency as temperature increases.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87939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544086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05600" y="273050"/>
            <a:ext cx="2133600" cy="62801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273050"/>
            <a:ext cx="6248400" cy="62801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102043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dgm" preserve="1">
  <p:cSld name="Title and Diagram or Organization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73050"/>
            <a:ext cx="8534400" cy="51911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martArt Placeholder 2"/>
          <p:cNvSpPr>
            <a:spLocks noGrp="1"/>
          </p:cNvSpPr>
          <p:nvPr>
            <p:ph type="dgm" idx="1"/>
          </p:nvPr>
        </p:nvSpPr>
        <p:spPr>
          <a:xfrm>
            <a:off x="457200" y="990600"/>
            <a:ext cx="8382000" cy="5562600"/>
          </a:xfrm>
        </p:spPr>
        <p:txBody>
          <a:bodyPr/>
          <a:lstStyle/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5128846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00510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7630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381000" y="1524000"/>
            <a:ext cx="4114800" cy="5105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524000"/>
            <a:ext cx="4114800" cy="5105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96370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685800" y="762000"/>
            <a:ext cx="7772400" cy="5486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85F2FE4-BD3A-5347-A8FF-09EA455DB8E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5800" y="6400800"/>
            <a:ext cx="1905000" cy="457200"/>
          </a:xfrm>
          <a:prstGeom prst="rect">
            <a:avLst/>
          </a:prstGeom>
        </p:spPr>
        <p:txBody>
          <a:bodyPr/>
          <a:lstStyle>
            <a:lvl1pPr algn="ctr" eaLnBrk="1" hangingPunct="1">
              <a:defRPr>
                <a:latin typeface="Tahoma" panose="020B0604030504040204" pitchFamily="34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E1552D-F637-D344-8C84-C55393DB06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400800"/>
            <a:ext cx="2895600" cy="457200"/>
          </a:xfrm>
          <a:prstGeom prst="rect">
            <a:avLst/>
          </a:prstGeom>
        </p:spPr>
        <p:txBody>
          <a:bodyPr/>
          <a:lstStyle>
            <a:lvl1pPr algn="ctr" eaLnBrk="1" hangingPunct="1">
              <a:defRPr>
                <a:latin typeface="Tahoma" panose="020B0604030504040204" pitchFamily="34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0A999E-1782-3048-B57D-4DBC248DA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400800"/>
            <a:ext cx="19050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/>
            </a:lvl1pPr>
          </a:lstStyle>
          <a:p>
            <a:fld id="{A879E411-773E-B64E-946A-1B5E429F968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485945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>
  <p:cSld name="Title,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C2D229-893B-5847-9E7E-260ECE6489C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</p:spPr>
        <p:txBody>
          <a:bodyPr/>
          <a:lstStyle>
            <a:lvl1pPr algn="ctr" eaLnBrk="1" hangingPunct="1">
              <a:defRPr>
                <a:latin typeface="Tahoma" panose="020B0604030504040204" pitchFamily="34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7CC409-CA13-2341-8652-6D442ACB74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</p:spPr>
        <p:txBody>
          <a:bodyPr/>
          <a:lstStyle>
            <a:lvl1pPr algn="ctr" eaLnBrk="1" hangingPunct="1">
              <a:defRPr>
                <a:latin typeface="Tahoma" panose="020B0604030504040204" pitchFamily="34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7DC938-5581-6B40-BE69-04736C0CB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/>
            </a:lvl1pPr>
          </a:lstStyle>
          <a:p>
            <a:fld id="{5962EE92-F92C-244F-A62C-C252EE60DCE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398947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AndMedia">
  <p:cSld name="Title, Text and Media Cl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Media Placeholder 3"/>
          <p:cNvSpPr>
            <a:spLocks noGrp="1"/>
          </p:cNvSpPr>
          <p:nvPr>
            <p:ph type="media"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3E3BDD-BCFA-B54A-BBDC-C1C0169213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</p:spPr>
        <p:txBody>
          <a:bodyPr/>
          <a:lstStyle>
            <a:lvl1pPr algn="ctr" eaLnBrk="1" hangingPunct="1">
              <a:defRPr>
                <a:latin typeface="Tahoma" panose="020B0604030504040204" pitchFamily="34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FBC0DA-6DAA-784F-86C7-80763EE16B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</p:spPr>
        <p:txBody>
          <a:bodyPr/>
          <a:lstStyle>
            <a:lvl1pPr algn="ctr" eaLnBrk="1" hangingPunct="1">
              <a:defRPr>
                <a:latin typeface="Tahoma" panose="020B0604030504040204" pitchFamily="34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A4922B-DD8A-3A43-A082-895315AFDB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/>
            </a:lvl1pPr>
          </a:lstStyle>
          <a:p>
            <a:fld id="{D3884234-31F9-CB49-BD68-AE8D60D43EC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606496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947861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975601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90600"/>
            <a:ext cx="4114800" cy="5562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4400" y="990600"/>
            <a:ext cx="4114800" cy="5562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708134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04612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724886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994727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625735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55978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3AF5AC94-7673-6E4B-B359-94A4B16BEBE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04800" y="273050"/>
            <a:ext cx="8534400" cy="51911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2152B6F0-E737-CB4E-B729-21524A5FCA6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990600"/>
            <a:ext cx="8382000" cy="556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02" r:id="rId1"/>
    <p:sldLayoutId id="2147484403" r:id="rId2"/>
    <p:sldLayoutId id="2147484404" r:id="rId3"/>
    <p:sldLayoutId id="2147484405" r:id="rId4"/>
    <p:sldLayoutId id="2147484406" r:id="rId5"/>
    <p:sldLayoutId id="2147484407" r:id="rId6"/>
    <p:sldLayoutId id="2147484408" r:id="rId7"/>
    <p:sldLayoutId id="2147484409" r:id="rId8"/>
    <p:sldLayoutId id="2147484410" r:id="rId9"/>
    <p:sldLayoutId id="2147484411" r:id="rId10"/>
    <p:sldLayoutId id="2147484412" r:id="rId11"/>
    <p:sldLayoutId id="2147484413" r:id="rId12"/>
    <p:sldLayoutId id="2147484414" r:id="rId13"/>
    <p:sldLayoutId id="2147484415" r:id="rId14"/>
    <p:sldLayoutId id="2147484416" r:id="rId15"/>
    <p:sldLayoutId id="2147484417" r:id="rId16"/>
    <p:sldLayoutId id="2147484418" r:id="rId17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+mj-lt"/>
          <a:ea typeface="ＭＳ Ｐゴシック" charset="0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Tahoma" pitchFamily="34" charset="0"/>
          <a:ea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Tahoma" pitchFamily="34" charset="0"/>
          <a:ea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Tahoma" pitchFamily="34" charset="0"/>
          <a:ea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Tahoma" pitchFamily="34" charset="0"/>
          <a:ea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Tahoma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Tahoma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Tahoma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Tahoma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ＭＳ Ｐゴシック" charset="0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•"/>
        <a:defRPr>
          <a:solidFill>
            <a:schemeClr val="tx1"/>
          </a:solidFill>
          <a:latin typeface="+mn-lt"/>
          <a:ea typeface="ＭＳ Ｐゴシック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  <a:ea typeface="ＭＳ Ｐゴシック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•"/>
        <a:defRPr sz="1200">
          <a:solidFill>
            <a:schemeClr val="tx1"/>
          </a:solidFill>
          <a:latin typeface="+mn-lt"/>
          <a:ea typeface="ＭＳ Ｐゴシック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•"/>
        <a:defRPr sz="1000">
          <a:solidFill>
            <a:schemeClr val="tx1"/>
          </a:solidFill>
          <a:latin typeface="+mn-lt"/>
          <a:ea typeface="ＭＳ Ｐゴシック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•"/>
        <a:defRPr sz="1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•"/>
        <a:defRPr sz="1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•"/>
        <a:defRPr sz="1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•"/>
        <a:defRPr sz="1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4.emf"/><Relationship Id="rId4" Type="http://schemas.openxmlformats.org/officeDocument/2006/relationships/oleObject" Target="../embeddings/oleObject1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2.jpeg"/><Relationship Id="rId4" Type="http://schemas.openxmlformats.org/officeDocument/2006/relationships/image" Target="../media/image31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35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37.e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emf"/><Relationship Id="rId3" Type="http://schemas.openxmlformats.org/officeDocument/2006/relationships/notesSlide" Target="../notesSlides/notesSlide10.xml"/><Relationship Id="rId7" Type="http://schemas.openxmlformats.org/officeDocument/2006/relationships/oleObject" Target="../embeddings/oleObject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36.png"/><Relationship Id="rId5" Type="http://schemas.openxmlformats.org/officeDocument/2006/relationships/image" Target="../media/image39.emf"/><Relationship Id="rId4" Type="http://schemas.openxmlformats.org/officeDocument/2006/relationships/oleObject" Target="../embeddings/oleObject4.bin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42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7.bin"/><Relationship Id="rId5" Type="http://schemas.openxmlformats.org/officeDocument/2006/relationships/image" Target="../media/image41.png"/><Relationship Id="rId10" Type="http://schemas.openxmlformats.org/officeDocument/2006/relationships/image" Target="../media/image43.emf"/><Relationship Id="rId4" Type="http://schemas.openxmlformats.org/officeDocument/2006/relationships/oleObject" Target="../embeddings/oleObject6.bin"/><Relationship Id="rId9" Type="http://schemas.openxmlformats.org/officeDocument/2006/relationships/oleObject" Target="../embeddings/oleObject8.bin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6.png"/><Relationship Id="rId4" Type="http://schemas.openxmlformats.org/officeDocument/2006/relationships/image" Target="../media/image45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47.emf"/><Relationship Id="rId5" Type="http://schemas.openxmlformats.org/officeDocument/2006/relationships/oleObject" Target="../embeddings/oleObject9.bin"/><Relationship Id="rId4" Type="http://schemas.openxmlformats.org/officeDocument/2006/relationships/image" Target="../media/image4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emf"/><Relationship Id="rId3" Type="http://schemas.openxmlformats.org/officeDocument/2006/relationships/notesSlide" Target="../notesSlides/notesSlide14.xml"/><Relationship Id="rId7" Type="http://schemas.openxmlformats.org/officeDocument/2006/relationships/oleObject" Target="../embeddings/oleObject1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36.png"/><Relationship Id="rId5" Type="http://schemas.openxmlformats.org/officeDocument/2006/relationships/image" Target="../media/image52.emf"/><Relationship Id="rId4" Type="http://schemas.openxmlformats.org/officeDocument/2006/relationships/oleObject" Target="../embeddings/oleObject10.bin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lambda.gsfc.nasa.gov/product/cobe/dmr_overview.cfm" TargetMode="External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Subtitle 2">
            <a:extLst>
              <a:ext uri="{FF2B5EF4-FFF2-40B4-BE49-F238E27FC236}">
                <a16:creationId xmlns:a16="http://schemas.microsoft.com/office/drawing/2014/main" id="{6E513B80-A1EA-A249-A273-D30FBB9D2E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5800" y="4267200"/>
            <a:ext cx="7772400" cy="1752600"/>
          </a:xfrm>
        </p:spPr>
        <p:txBody>
          <a:bodyPr/>
          <a:lstStyle/>
          <a:p>
            <a:r>
              <a:rPr lang="en-GB" altLang="en-US" sz="3600">
                <a:ea typeface="ＭＳ Ｐゴシック" panose="020B0600070205080204" pitchFamily="34" charset="-128"/>
              </a:rPr>
              <a:t>1)  Introduction to stars and </a:t>
            </a:r>
            <a:r>
              <a:rPr lang="en-GB" altLang="en-US" sz="3600" b="1">
                <a:solidFill>
                  <a:srgbClr val="FF0000"/>
                </a:solidFill>
                <a:ea typeface="ＭＳ Ｐゴシック" panose="020B0600070205080204" pitchFamily="34" charset="-128"/>
              </a:rPr>
              <a:t>RADIATION</a:t>
            </a:r>
            <a:endParaRPr lang="en-US" altLang="en-US" sz="3600" b="1">
              <a:solidFill>
                <a:srgbClr val="FF0000"/>
              </a:solidFill>
              <a:ea typeface="ＭＳ Ｐゴシック" panose="020B0600070205080204" pitchFamily="34" charset="-128"/>
            </a:endParaRPr>
          </a:p>
        </p:txBody>
      </p:sp>
      <p:pic>
        <p:nvPicPr>
          <p:cNvPr id="7170" name="Picture 6" descr="solar_spect">
            <a:extLst>
              <a:ext uri="{FF2B5EF4-FFF2-40B4-BE49-F238E27FC236}">
                <a16:creationId xmlns:a16="http://schemas.microsoft.com/office/drawing/2014/main" id="{4EB7F673-0985-4E43-9653-CC11867B62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514600"/>
            <a:ext cx="9144000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29" name="Picture 2" descr="\\Cthulhu\btg\Presentations\Habilitation\Probevorlesung\SM\spectra_0.gif">
            <a:extLst>
              <a:ext uri="{FF2B5EF4-FFF2-40B4-BE49-F238E27FC236}">
                <a16:creationId xmlns:a16="http://schemas.microsoft.com/office/drawing/2014/main" id="{7AF38932-DBA2-3945-BA45-16EBDBDCCC57}"/>
              </a:ext>
            </a:extLst>
          </p:cNvPr>
          <p:cNvPicPr>
            <a:picLocks noGrp="1" noChangeAspect="1" noChangeArrowheads="1"/>
          </p:cNvPicPr>
          <p:nvPr>
            <p:ph type="dgm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133600" y="990600"/>
            <a:ext cx="5029200" cy="5562600"/>
          </a:xfrm>
          <a:noFill/>
        </p:spPr>
      </p:pic>
      <p:sp>
        <p:nvSpPr>
          <p:cNvPr id="22530" name="Rectangle 3">
            <a:extLst>
              <a:ext uri="{FF2B5EF4-FFF2-40B4-BE49-F238E27FC236}">
                <a16:creationId xmlns:a16="http://schemas.microsoft.com/office/drawing/2014/main" id="{01FF60D2-F4CF-5347-8A53-53B1989D12D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>
                <a:ea typeface="ＭＳ Ｐゴシック" panose="020B0600070205080204" pitchFamily="34" charset="-128"/>
              </a:rPr>
              <a:t>Stellar spectroscopy</a:t>
            </a:r>
            <a:endParaRPr lang="en-US" altLang="en-US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2">
            <a:extLst>
              <a:ext uri="{FF2B5EF4-FFF2-40B4-BE49-F238E27FC236}">
                <a16:creationId xmlns:a16="http://schemas.microsoft.com/office/drawing/2014/main" id="{95BC5746-39EA-514D-ABD4-745704B28E1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04800" y="271463"/>
            <a:ext cx="8534400" cy="5238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txBody>
          <a:bodyPr/>
          <a:lstStyle/>
          <a:p>
            <a:r>
              <a:rPr lang="en-GB" altLang="en-US" b="1" dirty="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Photons</a:t>
            </a:r>
          </a:p>
        </p:txBody>
      </p:sp>
      <p:sp>
        <p:nvSpPr>
          <p:cNvPr id="23554" name="Text Box 11">
            <a:extLst>
              <a:ext uri="{FF2B5EF4-FFF2-40B4-BE49-F238E27FC236}">
                <a16:creationId xmlns:a16="http://schemas.microsoft.com/office/drawing/2014/main" id="{4E784139-8DE7-944B-8192-EC71CD9F77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990600"/>
            <a:ext cx="84582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GB" altLang="en-US" dirty="0">
                <a:solidFill>
                  <a:schemeClr val="tx1"/>
                </a:solidFill>
                <a:latin typeface="Arial" panose="020B0604020202020204" pitchFamily="34" charset="0"/>
              </a:rPr>
              <a:t>Light can be thought of as packets (or ‘quanta’) of energy called </a:t>
            </a:r>
            <a:r>
              <a:rPr lang="en-GB" altLang="en-US" b="1" i="1" dirty="0">
                <a:solidFill>
                  <a:srgbClr val="FF0000"/>
                </a:solidFill>
                <a:latin typeface="Arial" panose="020B0604020202020204" pitchFamily="34" charset="0"/>
              </a:rPr>
              <a:t>photons</a:t>
            </a:r>
            <a:r>
              <a:rPr lang="en-GB" altLang="en-US" dirty="0">
                <a:solidFill>
                  <a:schemeClr val="tx1"/>
                </a:solidFill>
                <a:latin typeface="Arial" panose="020B0604020202020204" pitchFamily="34" charset="0"/>
              </a:rPr>
              <a:t>.          Photon energy, </a:t>
            </a:r>
            <a:r>
              <a:rPr lang="en-GB" altLang="en-US" i="1" dirty="0">
                <a:solidFill>
                  <a:schemeClr val="tx1"/>
                </a:solidFill>
              </a:rPr>
              <a:t>E</a:t>
            </a:r>
            <a:r>
              <a:rPr lang="en-GB" altLang="en-US" dirty="0">
                <a:solidFill>
                  <a:schemeClr val="tx1"/>
                </a:solidFill>
                <a:latin typeface="Arial" panose="020B0604020202020204" pitchFamily="34" charset="0"/>
              </a:rPr>
              <a:t>:</a:t>
            </a:r>
          </a:p>
        </p:txBody>
      </p:sp>
      <p:sp>
        <p:nvSpPr>
          <p:cNvPr id="23555" name="AutoShape 12">
            <a:extLst>
              <a:ext uri="{FF2B5EF4-FFF2-40B4-BE49-F238E27FC236}">
                <a16:creationId xmlns:a16="http://schemas.microsoft.com/office/drawing/2014/main" id="{BFB6E356-0C05-C54E-A817-94ADBF6CA3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0600" y="2057400"/>
            <a:ext cx="381000" cy="914400"/>
          </a:xfrm>
          <a:prstGeom prst="cube">
            <a:avLst>
              <a:gd name="adj" fmla="val 25000"/>
            </a:avLst>
          </a:prstGeom>
          <a:solidFill>
            <a:schemeClr val="accent2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endParaRPr lang="en-US" altLang="en-US"/>
          </a:p>
        </p:txBody>
      </p:sp>
      <p:sp>
        <p:nvSpPr>
          <p:cNvPr id="23556" name="AutoShape 13">
            <a:extLst>
              <a:ext uri="{FF2B5EF4-FFF2-40B4-BE49-F238E27FC236}">
                <a16:creationId xmlns:a16="http://schemas.microsoft.com/office/drawing/2014/main" id="{97616DC4-0F76-9741-9582-CF0AE8B2E7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05200" y="2057400"/>
            <a:ext cx="381000" cy="914400"/>
          </a:xfrm>
          <a:prstGeom prst="cube">
            <a:avLst>
              <a:gd name="adj" fmla="val 25000"/>
            </a:avLst>
          </a:prstGeom>
          <a:solidFill>
            <a:schemeClr val="accent2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endParaRPr lang="en-US" altLang="en-US"/>
          </a:p>
        </p:txBody>
      </p:sp>
      <p:sp>
        <p:nvSpPr>
          <p:cNvPr id="23557" name="AutoShape 14">
            <a:extLst>
              <a:ext uri="{FF2B5EF4-FFF2-40B4-BE49-F238E27FC236}">
                <a16:creationId xmlns:a16="http://schemas.microsoft.com/office/drawing/2014/main" id="{D5B26CF4-B969-794D-9D6A-0EEE5BD6FA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9800" y="2057400"/>
            <a:ext cx="381000" cy="914400"/>
          </a:xfrm>
          <a:prstGeom prst="cube">
            <a:avLst>
              <a:gd name="adj" fmla="val 25000"/>
            </a:avLst>
          </a:prstGeom>
          <a:solidFill>
            <a:schemeClr val="accent2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endParaRPr lang="en-US" altLang="en-US"/>
          </a:p>
        </p:txBody>
      </p:sp>
      <p:sp>
        <p:nvSpPr>
          <p:cNvPr id="23558" name="Text Box 16">
            <a:extLst>
              <a:ext uri="{FF2B5EF4-FFF2-40B4-BE49-F238E27FC236}">
                <a16:creationId xmlns:a16="http://schemas.microsoft.com/office/drawing/2014/main" id="{199406E9-E296-5D4E-817E-32696E51A6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3352800"/>
            <a:ext cx="8659813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GB" altLang="en-US" sz="2800" b="1" i="1">
                <a:solidFill>
                  <a:schemeClr val="tx1"/>
                </a:solidFill>
                <a:latin typeface="Symbol" pitchFamily="2" charset="2"/>
              </a:rPr>
              <a:t>n</a:t>
            </a:r>
            <a:r>
              <a:rPr lang="en-GB" altLang="en-US">
                <a:solidFill>
                  <a:schemeClr val="tx1"/>
                </a:solidFill>
                <a:latin typeface="Arial" panose="020B0604020202020204" pitchFamily="34" charset="0"/>
              </a:rPr>
              <a:t> = frequency (Hz)    </a:t>
            </a:r>
            <a:r>
              <a:rPr lang="en-GB" altLang="en-US" sz="2800" b="1" i="1">
                <a:solidFill>
                  <a:schemeClr val="tx1"/>
                </a:solidFill>
              </a:rPr>
              <a:t>h</a:t>
            </a:r>
            <a:r>
              <a:rPr lang="en-GB" altLang="en-US">
                <a:solidFill>
                  <a:schemeClr val="tx1"/>
                </a:solidFill>
                <a:latin typeface="Arial" panose="020B0604020202020204" pitchFamily="34" charset="0"/>
              </a:rPr>
              <a:t> = Planck’s constant (= 6.63 x 10</a:t>
            </a:r>
            <a:r>
              <a:rPr lang="en-GB" altLang="en-US" sz="2800" b="1" baseline="30000">
                <a:solidFill>
                  <a:schemeClr val="tx1"/>
                </a:solidFill>
                <a:latin typeface="Arial" panose="020B0604020202020204" pitchFamily="34" charset="0"/>
              </a:rPr>
              <a:t>-34</a:t>
            </a:r>
            <a:r>
              <a:rPr lang="en-GB" altLang="en-US">
                <a:solidFill>
                  <a:schemeClr val="tx1"/>
                </a:solidFill>
                <a:latin typeface="Arial" panose="020B0604020202020204" pitchFamily="34" charset="0"/>
              </a:rPr>
              <a:t> J s)</a:t>
            </a:r>
          </a:p>
        </p:txBody>
      </p:sp>
      <p:sp>
        <p:nvSpPr>
          <p:cNvPr id="23559" name="Text Box 17">
            <a:extLst>
              <a:ext uri="{FF2B5EF4-FFF2-40B4-BE49-F238E27FC236}">
                <a16:creationId xmlns:a16="http://schemas.microsoft.com/office/drawing/2014/main" id="{16851689-7485-AF41-A9E9-93E529B96B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4114800"/>
            <a:ext cx="3733800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GB" altLang="en-US">
                <a:solidFill>
                  <a:schemeClr val="tx1"/>
                </a:solidFill>
                <a:latin typeface="Arial" panose="020B0604020202020204" pitchFamily="34" charset="0"/>
              </a:rPr>
              <a:t>high frequency </a:t>
            </a:r>
          </a:p>
          <a:p>
            <a:pPr algn="ctr" eaLnBrk="1" hangingPunct="1">
              <a:spcBef>
                <a:spcPct val="50000"/>
              </a:spcBef>
              <a:buFont typeface="Symbol" pitchFamily="2" charset="2"/>
              <a:buChar char="Þ"/>
            </a:pPr>
            <a:r>
              <a:rPr lang="en-GB" altLang="en-US">
                <a:solidFill>
                  <a:schemeClr val="tx1"/>
                </a:solidFill>
                <a:latin typeface="Arial" panose="020B0604020202020204" pitchFamily="34" charset="0"/>
              </a:rPr>
              <a:t> short wavelength</a:t>
            </a:r>
          </a:p>
          <a:p>
            <a:pPr algn="ctr" eaLnBrk="1" hangingPunct="1">
              <a:spcBef>
                <a:spcPct val="50000"/>
              </a:spcBef>
              <a:buFont typeface="Symbol" pitchFamily="2" charset="2"/>
              <a:buChar char="Þ"/>
            </a:pPr>
            <a:r>
              <a:rPr lang="en-GB" altLang="en-US">
                <a:solidFill>
                  <a:schemeClr val="tx1"/>
                </a:solidFill>
                <a:latin typeface="Arial" panose="020B0604020202020204" pitchFamily="34" charset="0"/>
              </a:rPr>
              <a:t> high energy</a:t>
            </a:r>
          </a:p>
        </p:txBody>
      </p:sp>
      <p:sp>
        <p:nvSpPr>
          <p:cNvPr id="3082" name="Text Box 18">
            <a:extLst>
              <a:ext uri="{FF2B5EF4-FFF2-40B4-BE49-F238E27FC236}">
                <a16:creationId xmlns:a16="http://schemas.microsoft.com/office/drawing/2014/main" id="{1E76C5FE-1958-A649-80B0-5C1F370785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91000" y="4114800"/>
            <a:ext cx="4191000" cy="163195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GB" altLang="en-US">
                <a:solidFill>
                  <a:schemeClr val="tx1"/>
                </a:solidFill>
                <a:latin typeface="Arial" panose="020B0604020202020204" pitchFamily="34" charset="0"/>
              </a:rPr>
              <a:t>Examples of particle nature of light can be seen in:</a:t>
            </a:r>
          </a:p>
          <a:p>
            <a:pPr algn="ctr" eaLnBrk="1" hangingPunct="1">
              <a:buFontTx/>
              <a:buChar char="•"/>
            </a:pPr>
            <a:r>
              <a:rPr lang="en-GB" altLang="en-US">
                <a:solidFill>
                  <a:schemeClr val="tx1"/>
                </a:solidFill>
                <a:latin typeface="Arial" panose="020B0604020202020204" pitchFamily="34" charset="0"/>
              </a:rPr>
              <a:t> Photo-electric effect</a:t>
            </a:r>
          </a:p>
          <a:p>
            <a:pPr algn="ctr" eaLnBrk="1" hangingPunct="1">
              <a:buFontTx/>
              <a:buChar char="•"/>
            </a:pPr>
            <a:r>
              <a:rPr lang="en-GB" altLang="en-US">
                <a:solidFill>
                  <a:schemeClr val="tx1"/>
                </a:solidFill>
                <a:latin typeface="Arial" panose="020B0604020202020204" pitchFamily="34" charset="0"/>
              </a:rPr>
              <a:t> Atomic spectra</a:t>
            </a:r>
          </a:p>
          <a:p>
            <a:pPr algn="ctr" eaLnBrk="1" hangingPunct="1"/>
            <a:r>
              <a:rPr lang="en-GB" altLang="en-US">
                <a:solidFill>
                  <a:schemeClr val="tx1"/>
                </a:solidFill>
                <a:latin typeface="Arial" panose="020B0604020202020204" pitchFamily="34" charset="0"/>
              </a:rPr>
              <a:t>(e.g. previous notes...)</a:t>
            </a:r>
          </a:p>
        </p:txBody>
      </p:sp>
      <p:graphicFrame>
        <p:nvGraphicFramePr>
          <p:cNvPr id="23561" name="Object 19">
            <a:extLst>
              <a:ext uri="{FF2B5EF4-FFF2-40B4-BE49-F238E27FC236}">
                <a16:creationId xmlns:a16="http://schemas.microsoft.com/office/drawing/2014/main" id="{536E8E4B-6F25-504E-A7D4-349CC237F21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932363" y="1916113"/>
          <a:ext cx="2493962" cy="1208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64" name="Equation" r:id="rId4" imgW="9359900" imgH="4533900" progId="Equation.3">
                  <p:embed/>
                </p:oleObj>
              </mc:Choice>
              <mc:Fallback>
                <p:oleObj name="Equation" r:id="rId4" imgW="9359900" imgH="4533900" progId="Equation.3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32363" y="1916113"/>
                        <a:ext cx="2493962" cy="1208087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8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1" name="Picture 2">
            <a:extLst>
              <a:ext uri="{FF2B5EF4-FFF2-40B4-BE49-F238E27FC236}">
                <a16:creationId xmlns:a16="http://schemas.microsoft.com/office/drawing/2014/main" id="{E80E2A4B-8D16-E045-ACF9-5F03166DA9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828800"/>
            <a:ext cx="7467600" cy="2463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2" name="Rectangle 7">
            <a:extLst>
              <a:ext uri="{FF2B5EF4-FFF2-40B4-BE49-F238E27FC236}">
                <a16:creationId xmlns:a16="http://schemas.microsoft.com/office/drawing/2014/main" id="{55E8825C-9423-954C-94A9-AB256711AB7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28600"/>
            <a:ext cx="8077200" cy="6397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txBody>
          <a:bodyPr/>
          <a:lstStyle/>
          <a:p>
            <a:r>
              <a:rPr lang="en-US" altLang="en-US" sz="3600" b="1">
                <a:latin typeface="Times New Roman" panose="02020603050405020304" pitchFamily="18" charset="0"/>
                <a:ea typeface="ＭＳ Ｐゴシック" panose="020B0600070205080204" pitchFamily="34" charset="-128"/>
              </a:rPr>
              <a:t>Light: spectrum and color</a:t>
            </a:r>
          </a:p>
        </p:txBody>
      </p:sp>
      <p:sp>
        <p:nvSpPr>
          <p:cNvPr id="25603" name="Rectangle 8">
            <a:extLst>
              <a:ext uri="{FF2B5EF4-FFF2-40B4-BE49-F238E27FC236}">
                <a16:creationId xmlns:a16="http://schemas.microsoft.com/office/drawing/2014/main" id="{F6B2CA83-668A-6D4D-8B83-743FEB301C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1066800"/>
            <a:ext cx="80772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lnSpc>
                <a:spcPct val="80000"/>
              </a:lnSpc>
              <a:spcBef>
                <a:spcPct val="20000"/>
              </a:spcBef>
              <a:buFontTx/>
              <a:buChar char="•"/>
            </a:pPr>
            <a:r>
              <a:rPr lang="en-US" altLang="en-US" sz="2400">
                <a:latin typeface="Times New Roman" panose="02020603050405020304" pitchFamily="18" charset="0"/>
                <a:cs typeface="Arial" panose="020B0604020202020204" pitchFamily="34" charset="0"/>
              </a:rPr>
              <a:t>Newton found that the white light from the Sun is composed of light of different color, or spectrum (1670).</a:t>
            </a:r>
          </a:p>
        </p:txBody>
      </p:sp>
      <p:pic>
        <p:nvPicPr>
          <p:cNvPr id="25604" name="Picture 9">
            <a:extLst>
              <a:ext uri="{FF2B5EF4-FFF2-40B4-BE49-F238E27FC236}">
                <a16:creationId xmlns:a16="http://schemas.microsoft.com/office/drawing/2014/main" id="{9B4AC6D2-1460-3047-9A88-C9E370F56A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4343400"/>
            <a:ext cx="7467600" cy="2139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2">
            <a:extLst>
              <a:ext uri="{FF2B5EF4-FFF2-40B4-BE49-F238E27FC236}">
                <a16:creationId xmlns:a16="http://schemas.microsoft.com/office/drawing/2014/main" id="{B42F239A-DA7C-814E-A7EF-FEC74332B544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609600" y="0"/>
            <a:ext cx="7772400" cy="1143000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Electromagnetic spectrum</a:t>
            </a:r>
          </a:p>
        </p:txBody>
      </p:sp>
      <p:pic>
        <p:nvPicPr>
          <p:cNvPr id="26626" name="Picture 8" descr="spectrum-with-wavelengths.jpg                                  0007D80AMacintosh HD                   B8AA18DE:">
            <a:extLst>
              <a:ext uri="{FF2B5EF4-FFF2-40B4-BE49-F238E27FC236}">
                <a16:creationId xmlns:a16="http://schemas.microsoft.com/office/drawing/2014/main" id="{F0D1F1C8-A766-5A4B-83FF-410908E94430}"/>
              </a:ext>
            </a:extLst>
          </p:cNvPr>
          <p:cNvPicPr>
            <a:picLocks noGrp="1" noChangeAspect="1" noChangeArrowheads="1"/>
          </p:cNvPicPr>
          <p:nvPr>
            <p:ph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14400" y="1066800"/>
            <a:ext cx="7321550" cy="5486400"/>
          </a:xfr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49" name="Picture 2">
            <a:extLst>
              <a:ext uri="{FF2B5EF4-FFF2-40B4-BE49-F238E27FC236}">
                <a16:creationId xmlns:a16="http://schemas.microsoft.com/office/drawing/2014/main" id="{A6DF7277-B71C-974E-B02E-7CB3E62696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143000"/>
            <a:ext cx="4495800" cy="525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891" name="Rectangle 5">
            <a:extLst>
              <a:ext uri="{FF2B5EF4-FFF2-40B4-BE49-F238E27FC236}">
                <a16:creationId xmlns:a16="http://schemas.microsoft.com/office/drawing/2014/main" id="{E172F155-C9CF-8444-BAD1-4CA1DB672EA2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4191000" y="1143000"/>
            <a:ext cx="4648200" cy="5105400"/>
          </a:xfrm>
        </p:spPr>
        <p:txBody>
          <a:bodyPr/>
          <a:lstStyle/>
          <a:p>
            <a:r>
              <a:rPr lang="en-US" altLang="en-US" sz="2400" b="1">
                <a:latin typeface="Times New Roman" panose="02020603050405020304" pitchFamily="18" charset="0"/>
                <a:ea typeface="ＭＳ Ｐゴシック" panose="020B0600070205080204" pitchFamily="34" charset="-128"/>
              </a:rPr>
              <a:t>Visible light</a:t>
            </a:r>
            <a:r>
              <a:rPr lang="en-US" altLang="en-US" sz="2400">
                <a:latin typeface="Times New Roman" panose="02020603050405020304" pitchFamily="18" charset="0"/>
                <a:ea typeface="ＭＳ Ｐゴシック" panose="020B0600070205080204" pitchFamily="34" charset="-128"/>
              </a:rPr>
              <a:t> falls in the 400 to 700 nm range</a:t>
            </a:r>
          </a:p>
          <a:p>
            <a:r>
              <a:rPr lang="en-US" altLang="en-US" sz="2400">
                <a:solidFill>
                  <a:srgbClr val="FF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rPr>
              <a:t>In the order of decreasing wavelength </a:t>
            </a:r>
          </a:p>
          <a:p>
            <a:pPr lvl="1"/>
            <a:r>
              <a:rPr lang="en-US" altLang="en-US" sz="2400">
                <a:latin typeface="Times New Roman" panose="02020603050405020304" pitchFamily="18" charset="0"/>
                <a:ea typeface="ＭＳ Ｐゴシック" panose="020B0600070205080204" pitchFamily="34" charset="-128"/>
              </a:rPr>
              <a:t>Radio waves: 1 m</a:t>
            </a:r>
          </a:p>
          <a:p>
            <a:pPr lvl="1"/>
            <a:r>
              <a:rPr lang="en-US" altLang="en-US" sz="2400">
                <a:latin typeface="Times New Roman" panose="02020603050405020304" pitchFamily="18" charset="0"/>
                <a:ea typeface="ＭＳ Ｐゴシック" panose="020B0600070205080204" pitchFamily="34" charset="-128"/>
              </a:rPr>
              <a:t>Microwave: 1 mm</a:t>
            </a:r>
          </a:p>
          <a:p>
            <a:pPr lvl="1"/>
            <a:r>
              <a:rPr lang="en-US" altLang="en-US" sz="2400">
                <a:latin typeface="Times New Roman" panose="02020603050405020304" pitchFamily="18" charset="0"/>
                <a:ea typeface="ＭＳ Ｐゴシック" panose="020B0600070205080204" pitchFamily="34" charset="-128"/>
              </a:rPr>
              <a:t>Infrared radiation: 1 </a:t>
            </a:r>
            <a:r>
              <a:rPr lang="el-GR" altLang="en-US" sz="2400">
                <a:latin typeface="Times New Roman" panose="02020603050405020304" pitchFamily="18" charset="0"/>
                <a:ea typeface="ＭＳ Ｐゴシック" panose="020B0600070205080204" pitchFamily="34" charset="-128"/>
              </a:rPr>
              <a:t>μ</a:t>
            </a:r>
            <a:r>
              <a:rPr lang="en-US" altLang="en-US" sz="2400">
                <a:latin typeface="Times New Roman" panose="02020603050405020304" pitchFamily="18" charset="0"/>
                <a:ea typeface="ＭＳ Ｐゴシック" panose="020B0600070205080204" pitchFamily="34" charset="-128"/>
              </a:rPr>
              <a:t>m</a:t>
            </a:r>
          </a:p>
          <a:p>
            <a:pPr lvl="1"/>
            <a:r>
              <a:rPr lang="en-US" altLang="en-US" sz="2400">
                <a:latin typeface="Times New Roman" panose="02020603050405020304" pitchFamily="18" charset="0"/>
                <a:ea typeface="ＭＳ Ｐゴシック" panose="020B0600070205080204" pitchFamily="34" charset="-128"/>
              </a:rPr>
              <a:t>Visible light: 500 nm</a:t>
            </a:r>
          </a:p>
          <a:p>
            <a:pPr lvl="1"/>
            <a:r>
              <a:rPr lang="en-US" altLang="en-US" sz="2400">
                <a:latin typeface="Times New Roman" panose="02020603050405020304" pitchFamily="18" charset="0"/>
                <a:ea typeface="ＭＳ Ｐゴシック" panose="020B0600070205080204" pitchFamily="34" charset="-128"/>
              </a:rPr>
              <a:t>Ultraviolet radiation: 100 nm</a:t>
            </a:r>
          </a:p>
          <a:p>
            <a:pPr lvl="1"/>
            <a:r>
              <a:rPr lang="en-US" altLang="en-US" sz="2400">
                <a:latin typeface="Times New Roman" panose="02020603050405020304" pitchFamily="18" charset="0"/>
                <a:ea typeface="ＭＳ Ｐゴシック" panose="020B0600070205080204" pitchFamily="34" charset="-128"/>
              </a:rPr>
              <a:t>X-rays: 1 nm</a:t>
            </a:r>
          </a:p>
          <a:p>
            <a:pPr lvl="1"/>
            <a:r>
              <a:rPr lang="en-US" altLang="en-US" sz="2400">
                <a:latin typeface="Times New Roman" panose="02020603050405020304" pitchFamily="18" charset="0"/>
                <a:ea typeface="ＭＳ Ｐゴシック" panose="020B0600070205080204" pitchFamily="34" charset="-128"/>
              </a:rPr>
              <a:t>Gamma rays: 10</a:t>
            </a:r>
            <a:r>
              <a:rPr lang="en-US" altLang="en-US" sz="2400" baseline="30000">
                <a:latin typeface="Times New Roman" panose="02020603050405020304" pitchFamily="18" charset="0"/>
                <a:ea typeface="ＭＳ Ｐゴシック" panose="020B0600070205080204" pitchFamily="34" charset="-128"/>
              </a:rPr>
              <a:t>-3</a:t>
            </a:r>
            <a:r>
              <a:rPr lang="en-US" altLang="en-US" sz="2400">
                <a:latin typeface="Times New Roman" panose="02020603050405020304" pitchFamily="18" charset="0"/>
                <a:ea typeface="ＭＳ Ｐゴシック" panose="020B0600070205080204" pitchFamily="34" charset="-128"/>
              </a:rPr>
              <a:t> nm</a:t>
            </a:r>
          </a:p>
        </p:txBody>
      </p:sp>
      <p:sp>
        <p:nvSpPr>
          <p:cNvPr id="27651" name="Rectangle 7">
            <a:extLst>
              <a:ext uri="{FF2B5EF4-FFF2-40B4-BE49-F238E27FC236}">
                <a16:creationId xmlns:a16="http://schemas.microsoft.com/office/drawing/2014/main" id="{DE8CFB63-97A1-B948-BB85-22476EB65A4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152400"/>
            <a:ext cx="8001000" cy="7921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txBody>
          <a:bodyPr/>
          <a:lstStyle/>
          <a:p>
            <a:r>
              <a:rPr lang="en-US" altLang="en-US" sz="3600" b="1">
                <a:latin typeface="Times New Roman" panose="02020603050405020304" pitchFamily="18" charset="0"/>
                <a:ea typeface="ＭＳ Ｐゴシック" panose="020B0600070205080204" pitchFamily="34" charset="-128"/>
              </a:rPr>
              <a:t>Electromagnetic Spectrum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891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2">
            <a:extLst>
              <a:ext uri="{FF2B5EF4-FFF2-40B4-BE49-F238E27FC236}">
                <a16:creationId xmlns:a16="http://schemas.microsoft.com/office/drawing/2014/main" id="{0592546D-B52E-0D48-B9D3-179A89050D6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04800" y="271463"/>
            <a:ext cx="8534400" cy="5238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txBody>
          <a:bodyPr/>
          <a:lstStyle/>
          <a:p>
            <a:r>
              <a:rPr lang="en-GB" altLang="en-US" b="1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Units</a:t>
            </a:r>
          </a:p>
        </p:txBody>
      </p:sp>
      <p:sp>
        <p:nvSpPr>
          <p:cNvPr id="28674" name="Text Box 11">
            <a:extLst>
              <a:ext uri="{FF2B5EF4-FFF2-40B4-BE49-F238E27FC236}">
                <a16:creationId xmlns:a16="http://schemas.microsoft.com/office/drawing/2014/main" id="{E7DCA520-C4A2-EF4A-A3B0-DFBD255261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990600"/>
            <a:ext cx="8458200" cy="219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GB" altLang="en-US" b="1" u="sng">
                <a:solidFill>
                  <a:srgbClr val="000066"/>
                </a:solidFill>
                <a:latin typeface="Arial" panose="020B0604020202020204" pitchFamily="34" charset="0"/>
              </a:rPr>
              <a:t>Wavelength:   SI units – metre, m</a:t>
            </a:r>
          </a:p>
          <a:p>
            <a:pPr algn="ctr" eaLnBrk="1" hangingPunct="1">
              <a:spcBef>
                <a:spcPct val="50000"/>
              </a:spcBef>
            </a:pPr>
            <a:r>
              <a:rPr lang="en-GB" altLang="en-US">
                <a:solidFill>
                  <a:schemeClr val="tx1"/>
                </a:solidFill>
                <a:latin typeface="Arial" panose="020B0604020202020204" pitchFamily="34" charset="0"/>
              </a:rPr>
              <a:t>Optical/UV: </a:t>
            </a:r>
            <a:r>
              <a:rPr lang="en-GB" altLang="en-US" b="1">
                <a:solidFill>
                  <a:srgbClr val="003300"/>
                </a:solidFill>
                <a:latin typeface="Arial" panose="020B0604020202020204" pitchFamily="34" charset="0"/>
              </a:rPr>
              <a:t>Angstrom, A</a:t>
            </a:r>
            <a:r>
              <a:rPr lang="en-GB" altLang="en-US">
                <a:solidFill>
                  <a:schemeClr val="tx1"/>
                </a:solidFill>
                <a:latin typeface="Arial" panose="020B0604020202020204" pitchFamily="34" charset="0"/>
              </a:rPr>
              <a:t>    1A = 10</a:t>
            </a:r>
            <a:r>
              <a:rPr lang="en-GB" altLang="en-US" b="1" baseline="30000">
                <a:solidFill>
                  <a:schemeClr val="tx1"/>
                </a:solidFill>
                <a:latin typeface="Arial" panose="020B0604020202020204" pitchFamily="34" charset="0"/>
              </a:rPr>
              <a:t>-10</a:t>
            </a:r>
            <a:r>
              <a:rPr lang="en-GB" altLang="en-US">
                <a:solidFill>
                  <a:schemeClr val="tx1"/>
                </a:solidFill>
                <a:latin typeface="Arial" panose="020B0604020202020204" pitchFamily="34" charset="0"/>
              </a:rPr>
              <a:t> m = 10</a:t>
            </a:r>
            <a:r>
              <a:rPr lang="en-GB" altLang="en-US" b="1" baseline="30000">
                <a:solidFill>
                  <a:schemeClr val="tx1"/>
                </a:solidFill>
                <a:latin typeface="Arial" panose="020B0604020202020204" pitchFamily="34" charset="0"/>
              </a:rPr>
              <a:t>-8</a:t>
            </a:r>
            <a:r>
              <a:rPr lang="en-GB" altLang="en-US">
                <a:solidFill>
                  <a:schemeClr val="tx1"/>
                </a:solidFill>
                <a:latin typeface="Arial" panose="020B0604020202020204" pitchFamily="34" charset="0"/>
              </a:rPr>
              <a:t> cm = 0.1nm</a:t>
            </a:r>
          </a:p>
          <a:p>
            <a:pPr algn="ctr" eaLnBrk="1" hangingPunct="1">
              <a:spcBef>
                <a:spcPct val="50000"/>
              </a:spcBef>
            </a:pPr>
            <a:r>
              <a:rPr lang="en-GB" altLang="en-US">
                <a:solidFill>
                  <a:schemeClr val="tx1"/>
                </a:solidFill>
                <a:latin typeface="Arial" panose="020B0604020202020204" pitchFamily="34" charset="0"/>
              </a:rPr>
              <a:t>                   </a:t>
            </a:r>
            <a:r>
              <a:rPr lang="en-GB" altLang="en-US" b="1">
                <a:solidFill>
                  <a:srgbClr val="003300"/>
                </a:solidFill>
                <a:latin typeface="Arial" panose="020B0604020202020204" pitchFamily="34" charset="0"/>
              </a:rPr>
              <a:t>nanometre, nm</a:t>
            </a:r>
            <a:r>
              <a:rPr lang="en-GB" altLang="en-US">
                <a:solidFill>
                  <a:schemeClr val="tx1"/>
                </a:solidFill>
                <a:latin typeface="Arial" panose="020B0604020202020204" pitchFamily="34" charset="0"/>
              </a:rPr>
              <a:t>      1nm = 10</a:t>
            </a:r>
            <a:r>
              <a:rPr lang="en-GB" altLang="en-US" b="1" baseline="30000">
                <a:solidFill>
                  <a:schemeClr val="tx1"/>
                </a:solidFill>
                <a:latin typeface="Arial" panose="020B0604020202020204" pitchFamily="34" charset="0"/>
              </a:rPr>
              <a:t>-9</a:t>
            </a:r>
            <a:r>
              <a:rPr lang="en-GB" altLang="en-US">
                <a:solidFill>
                  <a:schemeClr val="tx1"/>
                </a:solidFill>
                <a:latin typeface="Arial" panose="020B0604020202020204" pitchFamily="34" charset="0"/>
              </a:rPr>
              <a:t> m</a:t>
            </a:r>
          </a:p>
          <a:p>
            <a:pPr algn="ctr" eaLnBrk="1" hangingPunct="1">
              <a:spcBef>
                <a:spcPct val="50000"/>
              </a:spcBef>
            </a:pPr>
            <a:r>
              <a:rPr lang="en-GB" altLang="en-US">
                <a:solidFill>
                  <a:schemeClr val="tx1"/>
                </a:solidFill>
                <a:latin typeface="Arial" panose="020B0604020202020204" pitchFamily="34" charset="0"/>
              </a:rPr>
              <a:t>Infrared:     </a:t>
            </a:r>
            <a:r>
              <a:rPr lang="en-GB" altLang="en-US" b="1">
                <a:solidFill>
                  <a:srgbClr val="003300"/>
                </a:solidFill>
                <a:latin typeface="Arial" panose="020B0604020202020204" pitchFamily="34" charset="0"/>
              </a:rPr>
              <a:t>micron, </a:t>
            </a:r>
            <a:r>
              <a:rPr lang="en-GB" altLang="en-US" sz="2800" b="1">
                <a:solidFill>
                  <a:srgbClr val="003300"/>
                </a:solidFill>
                <a:latin typeface="Symbol" pitchFamily="2" charset="2"/>
              </a:rPr>
              <a:t>m</a:t>
            </a:r>
            <a:r>
              <a:rPr lang="en-GB" altLang="en-US" b="1">
                <a:solidFill>
                  <a:srgbClr val="003300"/>
                </a:solidFill>
                <a:latin typeface="Arial" panose="020B0604020202020204" pitchFamily="34" charset="0"/>
              </a:rPr>
              <a:t>m             </a:t>
            </a:r>
            <a:r>
              <a:rPr lang="en-GB" altLang="en-US">
                <a:solidFill>
                  <a:schemeClr val="tx1"/>
                </a:solidFill>
                <a:latin typeface="Arial" panose="020B0604020202020204" pitchFamily="34" charset="0"/>
              </a:rPr>
              <a:t>1</a:t>
            </a:r>
            <a:r>
              <a:rPr lang="en-GB" altLang="en-US" sz="2800">
                <a:solidFill>
                  <a:schemeClr val="tx1"/>
                </a:solidFill>
                <a:latin typeface="Symbol" pitchFamily="2" charset="2"/>
              </a:rPr>
              <a:t>m</a:t>
            </a:r>
            <a:r>
              <a:rPr lang="en-GB" altLang="en-US">
                <a:solidFill>
                  <a:schemeClr val="tx1"/>
                </a:solidFill>
                <a:latin typeface="Arial" panose="020B0604020202020204" pitchFamily="34" charset="0"/>
              </a:rPr>
              <a:t>m = 10</a:t>
            </a:r>
            <a:r>
              <a:rPr lang="en-GB" altLang="en-US" b="1" baseline="30000">
                <a:solidFill>
                  <a:schemeClr val="tx1"/>
                </a:solidFill>
                <a:latin typeface="Arial" panose="020B0604020202020204" pitchFamily="34" charset="0"/>
              </a:rPr>
              <a:t>-6</a:t>
            </a:r>
            <a:r>
              <a:rPr lang="en-GB" altLang="en-US">
                <a:solidFill>
                  <a:schemeClr val="tx1"/>
                </a:solidFill>
                <a:latin typeface="Arial" panose="020B0604020202020204" pitchFamily="34" charset="0"/>
              </a:rPr>
              <a:t> m</a:t>
            </a:r>
            <a:r>
              <a:rPr lang="en-GB" altLang="en-US" b="1">
                <a:solidFill>
                  <a:srgbClr val="003300"/>
                </a:solidFill>
                <a:latin typeface="Arial" panose="020B0604020202020204" pitchFamily="34" charset="0"/>
              </a:rPr>
              <a:t>  </a:t>
            </a:r>
          </a:p>
        </p:txBody>
      </p:sp>
      <p:sp>
        <p:nvSpPr>
          <p:cNvPr id="28675" name="Text Box 12">
            <a:extLst>
              <a:ext uri="{FF2B5EF4-FFF2-40B4-BE49-F238E27FC236}">
                <a16:creationId xmlns:a16="http://schemas.microsoft.com/office/drawing/2014/main" id="{F8F54B2A-DDAF-D941-88CF-E8D5D5C2E2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3429000"/>
            <a:ext cx="8458200" cy="1004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GB" altLang="en-US" b="1" u="sng">
                <a:solidFill>
                  <a:srgbClr val="000066"/>
                </a:solidFill>
                <a:latin typeface="Arial" panose="020B0604020202020204" pitchFamily="34" charset="0"/>
              </a:rPr>
              <a:t>Frequency:   SI units – Hertz, Hz</a:t>
            </a:r>
          </a:p>
          <a:p>
            <a:pPr algn="ctr" eaLnBrk="1" hangingPunct="1">
              <a:spcBef>
                <a:spcPct val="50000"/>
              </a:spcBef>
            </a:pPr>
            <a:r>
              <a:rPr lang="en-GB" altLang="en-US">
                <a:solidFill>
                  <a:schemeClr val="tx1"/>
                </a:solidFill>
                <a:latin typeface="Arial" panose="020B0604020202020204" pitchFamily="34" charset="0"/>
              </a:rPr>
              <a:t>Radio: </a:t>
            </a:r>
            <a:r>
              <a:rPr lang="en-GB" altLang="en-US" b="1">
                <a:solidFill>
                  <a:srgbClr val="003300"/>
                </a:solidFill>
                <a:latin typeface="Arial" panose="020B0604020202020204" pitchFamily="34" charset="0"/>
              </a:rPr>
              <a:t>Gigahertz, GHz</a:t>
            </a:r>
            <a:r>
              <a:rPr lang="en-GB" altLang="en-US">
                <a:solidFill>
                  <a:schemeClr val="tx1"/>
                </a:solidFill>
                <a:latin typeface="Arial" panose="020B0604020202020204" pitchFamily="34" charset="0"/>
              </a:rPr>
              <a:t>    1GHz = 10</a:t>
            </a:r>
            <a:r>
              <a:rPr lang="en-GB" altLang="en-US" b="1" baseline="30000">
                <a:solidFill>
                  <a:schemeClr val="tx1"/>
                </a:solidFill>
                <a:latin typeface="Arial" panose="020B0604020202020204" pitchFamily="34" charset="0"/>
              </a:rPr>
              <a:t>9</a:t>
            </a:r>
            <a:r>
              <a:rPr lang="en-GB" altLang="en-US">
                <a:solidFill>
                  <a:schemeClr val="tx1"/>
                </a:solidFill>
                <a:latin typeface="Arial" panose="020B0604020202020204" pitchFamily="34" charset="0"/>
              </a:rPr>
              <a:t> Hz</a:t>
            </a:r>
            <a:endParaRPr lang="en-GB" altLang="en-US" b="1">
              <a:solidFill>
                <a:srgbClr val="003300"/>
              </a:solidFill>
              <a:latin typeface="Arial" panose="020B0604020202020204" pitchFamily="34" charset="0"/>
            </a:endParaRPr>
          </a:p>
        </p:txBody>
      </p:sp>
      <p:sp>
        <p:nvSpPr>
          <p:cNvPr id="28676" name="Text Box 13">
            <a:extLst>
              <a:ext uri="{FF2B5EF4-FFF2-40B4-BE49-F238E27FC236}">
                <a16:creationId xmlns:a16="http://schemas.microsoft.com/office/drawing/2014/main" id="{7567D3DA-5C2F-4949-BD95-8B2D766051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4800600"/>
            <a:ext cx="8458200" cy="133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GB" altLang="en-US" b="1" u="sng">
                <a:solidFill>
                  <a:srgbClr val="000066"/>
                </a:solidFill>
                <a:latin typeface="Arial" panose="020B0604020202020204" pitchFamily="34" charset="0"/>
              </a:rPr>
              <a:t>Energy:   SI units – Joules, J</a:t>
            </a:r>
          </a:p>
          <a:p>
            <a:pPr algn="ctr" eaLnBrk="1" hangingPunct="1">
              <a:lnSpc>
                <a:spcPct val="70000"/>
              </a:lnSpc>
              <a:spcBef>
                <a:spcPct val="50000"/>
              </a:spcBef>
            </a:pPr>
            <a:r>
              <a:rPr lang="en-GB" altLang="en-US">
                <a:solidFill>
                  <a:schemeClr val="tx1"/>
                </a:solidFill>
                <a:latin typeface="Arial" panose="020B0604020202020204" pitchFamily="34" charset="0"/>
              </a:rPr>
              <a:t>X-ray: </a:t>
            </a:r>
            <a:r>
              <a:rPr lang="en-GB" altLang="en-US" b="1">
                <a:solidFill>
                  <a:srgbClr val="003300"/>
                </a:solidFill>
                <a:latin typeface="Arial" panose="020B0604020202020204" pitchFamily="34" charset="0"/>
              </a:rPr>
              <a:t>electron volts, eV</a:t>
            </a:r>
            <a:r>
              <a:rPr lang="en-GB" altLang="en-US">
                <a:solidFill>
                  <a:schemeClr val="tx1"/>
                </a:solidFill>
                <a:latin typeface="Arial" panose="020B0604020202020204" pitchFamily="34" charset="0"/>
              </a:rPr>
              <a:t>    1eV = 1.6x10</a:t>
            </a:r>
            <a:r>
              <a:rPr lang="en-GB" altLang="en-US" b="1" baseline="30000">
                <a:solidFill>
                  <a:schemeClr val="tx1"/>
                </a:solidFill>
                <a:latin typeface="Arial" panose="020B0604020202020204" pitchFamily="34" charset="0"/>
              </a:rPr>
              <a:t>-19</a:t>
            </a:r>
            <a:r>
              <a:rPr lang="en-GB" altLang="en-US">
                <a:solidFill>
                  <a:schemeClr val="tx1"/>
                </a:solidFill>
                <a:latin typeface="Arial" panose="020B0604020202020204" pitchFamily="34" charset="0"/>
              </a:rPr>
              <a:t> J</a:t>
            </a:r>
          </a:p>
          <a:p>
            <a:pPr algn="ctr" eaLnBrk="1" hangingPunct="1">
              <a:lnSpc>
                <a:spcPct val="70000"/>
              </a:lnSpc>
              <a:spcBef>
                <a:spcPct val="50000"/>
              </a:spcBef>
            </a:pPr>
            <a:r>
              <a:rPr lang="en-GB" altLang="en-US">
                <a:solidFill>
                  <a:schemeClr val="tx1"/>
                </a:solidFill>
                <a:latin typeface="Arial" panose="020B0604020202020204" pitchFamily="34" charset="0"/>
              </a:rPr>
              <a:t>                                            1keV = 1.6x10</a:t>
            </a:r>
            <a:r>
              <a:rPr lang="en-GB" altLang="en-US" b="1" baseline="30000">
                <a:solidFill>
                  <a:schemeClr val="tx1"/>
                </a:solidFill>
                <a:latin typeface="Arial" panose="020B0604020202020204" pitchFamily="34" charset="0"/>
              </a:rPr>
              <a:t>-16</a:t>
            </a:r>
            <a:r>
              <a:rPr lang="en-GB" altLang="en-US">
                <a:solidFill>
                  <a:schemeClr val="tx1"/>
                </a:solidFill>
                <a:latin typeface="Arial" panose="020B0604020202020204" pitchFamily="34" charset="0"/>
              </a:rPr>
              <a:t> J</a:t>
            </a:r>
            <a:endParaRPr lang="en-GB" altLang="en-US" b="1">
              <a:solidFill>
                <a:srgbClr val="003300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2">
            <a:extLst>
              <a:ext uri="{FF2B5EF4-FFF2-40B4-BE49-F238E27FC236}">
                <a16:creationId xmlns:a16="http://schemas.microsoft.com/office/drawing/2014/main" id="{748DC8A8-5D6A-FD42-9376-AD88EDDE06F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>
                <a:solidFill>
                  <a:srgbClr val="FF0000"/>
                </a:solidFill>
                <a:ea typeface="ＭＳ Ｐゴシック" panose="020B0600070205080204" pitchFamily="34" charset="-128"/>
              </a:rPr>
              <a:t>Penetration depths through the Earth atmosphere</a:t>
            </a:r>
            <a:endParaRPr lang="en-US" altLang="en-US">
              <a:solidFill>
                <a:srgbClr val="FF0000"/>
              </a:solidFill>
              <a:ea typeface="ＭＳ Ｐゴシック" panose="020B0600070205080204" pitchFamily="34" charset="-128"/>
            </a:endParaRPr>
          </a:p>
        </p:txBody>
      </p:sp>
      <p:pic>
        <p:nvPicPr>
          <p:cNvPr id="29698" name="Picture 3" descr="\\Cthulhu\btg\Presentations\Teaching\PX217\ImagesEdit\test.gif">
            <a:extLst>
              <a:ext uri="{FF2B5EF4-FFF2-40B4-BE49-F238E27FC236}">
                <a16:creationId xmlns:a16="http://schemas.microsoft.com/office/drawing/2014/main" id="{42F88D5C-7850-2F40-9C3C-30391DF924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373188"/>
            <a:ext cx="8996363" cy="4875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2">
            <a:extLst>
              <a:ext uri="{FF2B5EF4-FFF2-40B4-BE49-F238E27FC236}">
                <a16:creationId xmlns:a16="http://schemas.microsoft.com/office/drawing/2014/main" id="{5F76D285-AD02-4B40-B465-BEFC753C64B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>
                <a:ea typeface="ＭＳ Ｐゴシック" panose="020B0600070205080204" pitchFamily="34" charset="-128"/>
              </a:rPr>
              <a:t>Penetration depths through the Earth atmosphere</a:t>
            </a:r>
            <a:endParaRPr lang="en-US" altLang="en-US">
              <a:ea typeface="ＭＳ Ｐゴシック" panose="020B0600070205080204" pitchFamily="34" charset="-128"/>
            </a:endParaRPr>
          </a:p>
        </p:txBody>
      </p:sp>
      <p:pic>
        <p:nvPicPr>
          <p:cNvPr id="30722" name="Picture 3" descr="\\Cthulhu\btg\Presentations\Teaching\PX217\ImagesEdit\test.gif">
            <a:extLst>
              <a:ext uri="{FF2B5EF4-FFF2-40B4-BE49-F238E27FC236}">
                <a16:creationId xmlns:a16="http://schemas.microsoft.com/office/drawing/2014/main" id="{48CD8DBE-70EF-4345-81DA-67A429D675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373188"/>
            <a:ext cx="8996363" cy="4875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0723" name="Group 4">
            <a:extLst>
              <a:ext uri="{FF2B5EF4-FFF2-40B4-BE49-F238E27FC236}">
                <a16:creationId xmlns:a16="http://schemas.microsoft.com/office/drawing/2014/main" id="{4A6211CE-8DA5-8C41-AA44-A4FAFD45CCCE}"/>
              </a:ext>
            </a:extLst>
          </p:cNvPr>
          <p:cNvGrpSpPr>
            <a:grpSpLocks/>
          </p:cNvGrpSpPr>
          <p:nvPr/>
        </p:nvGrpSpPr>
        <p:grpSpPr bwMode="auto">
          <a:xfrm>
            <a:off x="1143000" y="762000"/>
            <a:ext cx="2133600" cy="4114800"/>
            <a:chOff x="720" y="480"/>
            <a:chExt cx="1344" cy="2592"/>
          </a:xfrm>
        </p:grpSpPr>
        <p:pic>
          <p:nvPicPr>
            <p:cNvPr id="30730" name="Picture 5" descr="Y:\Presentations\Material\HST\3_grapple_06.jpg">
              <a:extLst>
                <a:ext uri="{FF2B5EF4-FFF2-40B4-BE49-F238E27FC236}">
                  <a16:creationId xmlns:a16="http://schemas.microsoft.com/office/drawing/2014/main" id="{7D2BA28F-0D79-1E43-A84D-8E636A39C73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0" y="480"/>
              <a:ext cx="1296" cy="8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0731" name="Line 6">
              <a:extLst>
                <a:ext uri="{FF2B5EF4-FFF2-40B4-BE49-F238E27FC236}">
                  <a16:creationId xmlns:a16="http://schemas.microsoft.com/office/drawing/2014/main" id="{0A8A6BCC-A209-BF44-9D6D-4CC2D7D9068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84" y="1200"/>
              <a:ext cx="480" cy="1872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3" name="Group 7">
            <a:extLst>
              <a:ext uri="{FF2B5EF4-FFF2-40B4-BE49-F238E27FC236}">
                <a16:creationId xmlns:a16="http://schemas.microsoft.com/office/drawing/2014/main" id="{F6316300-5A2D-304F-961F-C9D5206DEDD3}"/>
              </a:ext>
            </a:extLst>
          </p:cNvPr>
          <p:cNvGrpSpPr>
            <a:grpSpLocks/>
          </p:cNvGrpSpPr>
          <p:nvPr/>
        </p:nvGrpSpPr>
        <p:grpSpPr bwMode="auto">
          <a:xfrm>
            <a:off x="3733800" y="990600"/>
            <a:ext cx="4013200" cy="3810000"/>
            <a:chOff x="2352" y="624"/>
            <a:chExt cx="2528" cy="2400"/>
          </a:xfrm>
        </p:grpSpPr>
        <p:pic>
          <p:nvPicPr>
            <p:cNvPr id="30728" name="Picture 8" descr="Y:\Presentations\Material\Telescopes\vlt.jpg">
              <a:extLst>
                <a:ext uri="{FF2B5EF4-FFF2-40B4-BE49-F238E27FC236}">
                  <a16:creationId xmlns:a16="http://schemas.microsoft.com/office/drawing/2014/main" id="{C88F48DD-32D0-B349-A213-CCBDCD8052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64" y="624"/>
              <a:ext cx="1616" cy="15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0729" name="Line 9">
              <a:extLst>
                <a:ext uri="{FF2B5EF4-FFF2-40B4-BE49-F238E27FC236}">
                  <a16:creationId xmlns:a16="http://schemas.microsoft.com/office/drawing/2014/main" id="{199C63E8-676B-FE4E-9238-60D4EDEF534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352" y="1824"/>
              <a:ext cx="1248" cy="1200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4" name="Group 10">
            <a:extLst>
              <a:ext uri="{FF2B5EF4-FFF2-40B4-BE49-F238E27FC236}">
                <a16:creationId xmlns:a16="http://schemas.microsoft.com/office/drawing/2014/main" id="{DCEA8F3D-C36A-D842-B4D9-801F15E4EF29}"/>
              </a:ext>
            </a:extLst>
          </p:cNvPr>
          <p:cNvGrpSpPr>
            <a:grpSpLocks/>
          </p:cNvGrpSpPr>
          <p:nvPr/>
        </p:nvGrpSpPr>
        <p:grpSpPr bwMode="auto">
          <a:xfrm>
            <a:off x="6705600" y="4191000"/>
            <a:ext cx="2276475" cy="2392363"/>
            <a:chOff x="4224" y="2640"/>
            <a:chExt cx="1434" cy="1507"/>
          </a:xfrm>
        </p:grpSpPr>
        <p:pic>
          <p:nvPicPr>
            <p:cNvPr id="30726" name="Picture 11" descr="Y:\Presentations\Material\Telescopes\vla.jpg">
              <a:extLst>
                <a:ext uri="{FF2B5EF4-FFF2-40B4-BE49-F238E27FC236}">
                  <a16:creationId xmlns:a16="http://schemas.microsoft.com/office/drawing/2014/main" id="{F9B8D684-0BB8-B348-BF91-BC65F5049A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24" y="3072"/>
              <a:ext cx="1434" cy="10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0727" name="Line 12">
              <a:extLst>
                <a:ext uri="{FF2B5EF4-FFF2-40B4-BE49-F238E27FC236}">
                  <a16:creationId xmlns:a16="http://schemas.microsoft.com/office/drawing/2014/main" id="{06909E1C-6008-834A-923D-9268AB23B0B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4896" y="2640"/>
              <a:ext cx="528" cy="624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2">
            <a:extLst>
              <a:ext uri="{FF2B5EF4-FFF2-40B4-BE49-F238E27FC236}">
                <a16:creationId xmlns:a16="http://schemas.microsoft.com/office/drawing/2014/main" id="{C6AFAA98-D72B-3640-9C97-553B6243CED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8686800" cy="1143000"/>
          </a:xfrm>
        </p:spPr>
        <p:txBody>
          <a:bodyPr/>
          <a:lstStyle/>
          <a:p>
            <a:pPr eaLnBrk="1" hangingPunct="1"/>
            <a:r>
              <a:rPr lang="en-US" altLang="en-US">
                <a:ea typeface="ＭＳ Ｐゴシック" panose="020B0600070205080204" pitchFamily="34" charset="-128"/>
              </a:rPr>
              <a:t>The Sun at Different Wavelengths</a:t>
            </a:r>
          </a:p>
        </p:txBody>
      </p:sp>
      <p:pic>
        <p:nvPicPr>
          <p:cNvPr id="31746" name="Picture 4">
            <a:extLst>
              <a:ext uri="{FF2B5EF4-FFF2-40B4-BE49-F238E27FC236}">
                <a16:creationId xmlns:a16="http://schemas.microsoft.com/office/drawing/2014/main" id="{DB05F2F9-20E1-A445-A922-ACC89F1BC4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0" y="1143000"/>
            <a:ext cx="5715000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47" name="Text Box 5">
            <a:extLst>
              <a:ext uri="{FF2B5EF4-FFF2-40B4-BE49-F238E27FC236}">
                <a16:creationId xmlns:a16="http://schemas.microsoft.com/office/drawing/2014/main" id="{6F21FB67-FD21-B340-A6CC-FBF7073300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2362200"/>
            <a:ext cx="8572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/>
              <a:t>Visible</a:t>
            </a:r>
          </a:p>
        </p:txBody>
      </p:sp>
      <p:sp>
        <p:nvSpPr>
          <p:cNvPr id="31748" name="Text Box 6">
            <a:extLst>
              <a:ext uri="{FF2B5EF4-FFF2-40B4-BE49-F238E27FC236}">
                <a16:creationId xmlns:a16="http://schemas.microsoft.com/office/drawing/2014/main" id="{92C266CE-658C-4045-A5D9-933AD03268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91400" y="2362200"/>
            <a:ext cx="1200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/>
              <a:t>Ultraviolet</a:t>
            </a:r>
          </a:p>
        </p:txBody>
      </p:sp>
      <p:sp>
        <p:nvSpPr>
          <p:cNvPr id="31749" name="Text Box 7">
            <a:extLst>
              <a:ext uri="{FF2B5EF4-FFF2-40B4-BE49-F238E27FC236}">
                <a16:creationId xmlns:a16="http://schemas.microsoft.com/office/drawing/2014/main" id="{CCCC9C8E-7006-A64A-B233-65CFAB54D6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0600" y="5119688"/>
            <a:ext cx="7302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/>
              <a:t>X-ray</a:t>
            </a:r>
          </a:p>
        </p:txBody>
      </p:sp>
      <p:sp>
        <p:nvSpPr>
          <p:cNvPr id="31750" name="Text Box 8">
            <a:extLst>
              <a:ext uri="{FF2B5EF4-FFF2-40B4-BE49-F238E27FC236}">
                <a16:creationId xmlns:a16="http://schemas.microsoft.com/office/drawing/2014/main" id="{6859DE7F-47DC-E74B-B445-6149A80EF9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67600" y="5119688"/>
            <a:ext cx="7302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/>
              <a:t>X-ray</a:t>
            </a:r>
          </a:p>
        </p:txBody>
      </p:sp>
      <p:sp>
        <p:nvSpPr>
          <p:cNvPr id="31751" name="Line 9">
            <a:extLst>
              <a:ext uri="{FF2B5EF4-FFF2-40B4-BE49-F238E27FC236}">
                <a16:creationId xmlns:a16="http://schemas.microsoft.com/office/drawing/2014/main" id="{5D713164-B3F4-7641-9446-63FB1A37175F}"/>
              </a:ext>
            </a:extLst>
          </p:cNvPr>
          <p:cNvSpPr>
            <a:spLocks noChangeShapeType="1"/>
          </p:cNvSpPr>
          <p:nvPr/>
        </p:nvSpPr>
        <p:spPr bwMode="auto">
          <a:xfrm>
            <a:off x="228600" y="990600"/>
            <a:ext cx="8686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Text Box 2">
            <a:extLst>
              <a:ext uri="{FF2B5EF4-FFF2-40B4-BE49-F238E27FC236}">
                <a16:creationId xmlns:a16="http://schemas.microsoft.com/office/drawing/2014/main" id="{D7B7344C-C70A-DD45-99A5-9C0C5E3BC0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74625" y="404813"/>
            <a:ext cx="93440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GB" altLang="en-US" sz="2800" b="1">
                <a:solidFill>
                  <a:srgbClr val="002060"/>
                </a:solidFill>
                <a:latin typeface="Arial" panose="020B0604020202020204" pitchFamily="34" charset="0"/>
              </a:rPr>
              <a:t>RECALL </a:t>
            </a:r>
            <a:r>
              <a:rPr lang="en-GB" altLang="en-US" sz="2800" b="1">
                <a:solidFill>
                  <a:srgbClr val="FF0000"/>
                </a:solidFill>
                <a:latin typeface="Arial" panose="020B0604020202020204" pitchFamily="34" charset="0"/>
              </a:rPr>
              <a:t>- ‘Thermal’ spectrum of radiation: Blackbody</a:t>
            </a:r>
          </a:p>
        </p:txBody>
      </p:sp>
      <p:sp>
        <p:nvSpPr>
          <p:cNvPr id="57347" name="Text Box 5">
            <a:extLst>
              <a:ext uri="{FF2B5EF4-FFF2-40B4-BE49-F238E27FC236}">
                <a16:creationId xmlns:a16="http://schemas.microsoft.com/office/drawing/2014/main" id="{090CCEDA-8BA2-1446-A396-53FFDF3C2E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1525" y="1196975"/>
            <a:ext cx="7499350" cy="409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GB" altLang="en-US" i="1">
                <a:solidFill>
                  <a:schemeClr val="bg1"/>
                </a:solidFill>
                <a:latin typeface="Arial" panose="020B0604020202020204" pitchFamily="34" charset="0"/>
              </a:rPr>
              <a:t>Blackbody</a:t>
            </a:r>
            <a:r>
              <a:rPr lang="en-GB" altLang="en-US">
                <a:latin typeface="Arial" panose="020B0604020202020204" pitchFamily="34" charset="0"/>
              </a:rPr>
              <a:t>: A body which absorbs all radiation incident upon it.</a:t>
            </a:r>
          </a:p>
          <a:p>
            <a:pPr algn="ctr" eaLnBrk="1" hangingPunct="1"/>
            <a:r>
              <a:rPr lang="en-GB" altLang="en-US">
                <a:latin typeface="Arial" panose="020B0604020202020204" pitchFamily="34" charset="0"/>
              </a:rPr>
              <a:t>                  To be in perfect thermal equilibrium, it must also emit </a:t>
            </a:r>
          </a:p>
          <a:p>
            <a:pPr algn="ctr" eaLnBrk="1" hangingPunct="1"/>
            <a:r>
              <a:rPr lang="en-GB" altLang="en-US">
                <a:latin typeface="Arial" panose="020B0604020202020204" pitchFamily="34" charset="0"/>
              </a:rPr>
              <a:t>                  radiation at the same rate it absorbs it</a:t>
            </a:r>
            <a:endParaRPr lang="en-GB" altLang="en-US">
              <a:latin typeface="Arial" panose="020B0604020202020204" pitchFamily="34" charset="0"/>
              <a:sym typeface="Wingdings" pitchFamily="2" charset="2"/>
            </a:endParaRPr>
          </a:p>
          <a:p>
            <a:pPr algn="ctr" eaLnBrk="1" hangingPunct="1"/>
            <a:r>
              <a:rPr lang="en-GB" altLang="en-US">
                <a:latin typeface="Arial" panose="020B0604020202020204" pitchFamily="34" charset="0"/>
                <a:sym typeface="Wingdings" pitchFamily="2" charset="2"/>
              </a:rPr>
              <a:t>                   its</a:t>
            </a:r>
            <a:r>
              <a:rPr lang="en-GB" altLang="en-US">
                <a:solidFill>
                  <a:srgbClr val="FF0000"/>
                </a:solidFill>
                <a:latin typeface="Arial" panose="020B0604020202020204" pitchFamily="34" charset="0"/>
                <a:sym typeface="Wingdings" pitchFamily="2" charset="2"/>
              </a:rPr>
              <a:t> temperature </a:t>
            </a:r>
            <a:r>
              <a:rPr lang="en-GB" altLang="en-US">
                <a:latin typeface="Arial" panose="020B0604020202020204" pitchFamily="34" charset="0"/>
                <a:sym typeface="Wingdings" pitchFamily="2" charset="2"/>
              </a:rPr>
              <a:t>is maintained</a:t>
            </a:r>
            <a:endParaRPr lang="en-GB" altLang="en-US">
              <a:latin typeface="Arial" panose="020B0604020202020204" pitchFamily="34" charset="0"/>
            </a:endParaRPr>
          </a:p>
          <a:p>
            <a:pPr algn="ctr" eaLnBrk="1" hangingPunct="1"/>
            <a:endParaRPr lang="en-GB" altLang="en-US">
              <a:latin typeface="Arial" panose="020B0604020202020204" pitchFamily="34" charset="0"/>
            </a:endParaRPr>
          </a:p>
          <a:p>
            <a:pPr algn="ctr" eaLnBrk="1" hangingPunct="1"/>
            <a:r>
              <a:rPr lang="en-GB" altLang="en-US">
                <a:latin typeface="Arial" panose="020B0604020202020204" pitchFamily="34" charset="0"/>
              </a:rPr>
              <a:t>Example: Perfectly insulated enclosure within which radiation </a:t>
            </a:r>
          </a:p>
          <a:p>
            <a:pPr algn="ctr" eaLnBrk="1" hangingPunct="1"/>
            <a:r>
              <a:rPr lang="en-GB" altLang="en-US">
                <a:latin typeface="Arial" panose="020B0604020202020204" pitchFamily="34" charset="0"/>
              </a:rPr>
              <a:t>                is in equilibrium with the enclosure walls</a:t>
            </a:r>
          </a:p>
          <a:p>
            <a:pPr algn="ctr" eaLnBrk="1" hangingPunct="1"/>
            <a:r>
              <a:rPr lang="en-GB" altLang="en-US">
                <a:latin typeface="Arial" panose="020B0604020202020204" pitchFamily="34" charset="0"/>
              </a:rPr>
              <a:t>                </a:t>
            </a:r>
            <a:r>
              <a:rPr lang="en-GB" altLang="en-US">
                <a:latin typeface="Arial" panose="020B0604020202020204" pitchFamily="34" charset="0"/>
                <a:sym typeface="Wingdings" pitchFamily="2" charset="2"/>
              </a:rPr>
              <a:t> observe </a:t>
            </a:r>
            <a:r>
              <a:rPr lang="en-GB" altLang="en-US">
                <a:solidFill>
                  <a:srgbClr val="FF0000"/>
                </a:solidFill>
                <a:latin typeface="Arial" panose="020B0604020202020204" pitchFamily="34" charset="0"/>
                <a:sym typeface="Wingdings" pitchFamily="2" charset="2"/>
              </a:rPr>
              <a:t>blackbody radiation </a:t>
            </a:r>
            <a:r>
              <a:rPr lang="en-GB" altLang="en-US">
                <a:latin typeface="Arial" panose="020B0604020202020204" pitchFamily="34" charset="0"/>
                <a:sym typeface="Wingdings" pitchFamily="2" charset="2"/>
              </a:rPr>
              <a:t>through a pinhole</a:t>
            </a:r>
          </a:p>
          <a:p>
            <a:pPr algn="ctr" eaLnBrk="1" hangingPunct="1"/>
            <a:endParaRPr lang="en-GB" altLang="en-US">
              <a:latin typeface="Arial" panose="020B0604020202020204" pitchFamily="34" charset="0"/>
              <a:sym typeface="Wingdings" pitchFamily="2" charset="2"/>
            </a:endParaRPr>
          </a:p>
          <a:p>
            <a:pPr algn="ctr" eaLnBrk="1" hangingPunct="1"/>
            <a:r>
              <a:rPr lang="en-GB" altLang="en-US">
                <a:latin typeface="Arial" panose="020B0604020202020204" pitchFamily="34" charset="0"/>
                <a:sym typeface="Wingdings" pitchFamily="2" charset="2"/>
              </a:rPr>
              <a:t>Gases in the interior of stars are opaque to all radiation </a:t>
            </a:r>
          </a:p>
          <a:p>
            <a:pPr algn="ctr" eaLnBrk="1" hangingPunct="1"/>
            <a:endParaRPr lang="en-GB" altLang="en-US">
              <a:latin typeface="Arial" panose="020B0604020202020204" pitchFamily="34" charset="0"/>
              <a:sym typeface="Wingdings" pitchFamily="2" charset="2"/>
            </a:endParaRPr>
          </a:p>
          <a:p>
            <a:pPr algn="ctr" eaLnBrk="1" hangingPunct="1"/>
            <a:r>
              <a:rPr lang="en-GB" altLang="en-US">
                <a:latin typeface="Arial" panose="020B0604020202020204" pitchFamily="34" charset="0"/>
                <a:sym typeface="Wingdings" pitchFamily="2" charset="2"/>
              </a:rPr>
              <a:t>                                   Surfaces of stars emit very closely to a</a:t>
            </a:r>
          </a:p>
          <a:p>
            <a:pPr algn="ctr" eaLnBrk="1" hangingPunct="1"/>
            <a:r>
              <a:rPr lang="en-GB" altLang="en-US">
                <a:solidFill>
                  <a:srgbClr val="FF0000"/>
                </a:solidFill>
                <a:latin typeface="Arial" panose="020B0604020202020204" pitchFamily="34" charset="0"/>
                <a:sym typeface="Wingdings" pitchFamily="2" charset="2"/>
              </a:rPr>
              <a:t>                                                                     </a:t>
            </a:r>
            <a:r>
              <a:rPr lang="en-GB" altLang="en-US" i="1" u="sng">
                <a:solidFill>
                  <a:srgbClr val="FF0000"/>
                </a:solidFill>
                <a:latin typeface="Arial" panose="020B0604020202020204" pitchFamily="34" charset="0"/>
                <a:sym typeface="Wingdings" pitchFamily="2" charset="2"/>
              </a:rPr>
              <a:t>blackbody spectrum</a:t>
            </a:r>
            <a:endParaRPr lang="en-GB" altLang="en-US" i="1" u="sng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pic>
        <p:nvPicPr>
          <p:cNvPr id="5" name="Picture 6" descr="\\Cthulhu\btg\Presentations\Teaching\PX217\ImagesEdit\hohlraumstrahler.gif">
            <a:extLst>
              <a:ext uri="{FF2B5EF4-FFF2-40B4-BE49-F238E27FC236}">
                <a16:creationId xmlns:a16="http://schemas.microsoft.com/office/drawing/2014/main" id="{5BBF94D0-3269-F446-B986-7E471EF81C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724400"/>
            <a:ext cx="3316288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0A35FE9-F80A-D14A-9198-28F0CF61BE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5600" y="5867400"/>
            <a:ext cx="45720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buFontTx/>
              <a:buChar char="-"/>
            </a:pPr>
            <a:r>
              <a:rPr lang="en-GB" altLang="en-US">
                <a:solidFill>
                  <a:srgbClr val="002060"/>
                </a:solidFill>
              </a:rPr>
              <a:t>a perfect absorber/emitter, absorbs all</a:t>
            </a:r>
          </a:p>
          <a:p>
            <a:pPr eaLnBrk="1" hangingPunct="1"/>
            <a:r>
              <a:rPr lang="en-GB" altLang="en-US">
                <a:solidFill>
                  <a:srgbClr val="002060"/>
                </a:solidFill>
              </a:rPr>
              <a:t>                 intercepted photons</a:t>
            </a:r>
            <a:endParaRPr lang="en-US" altLang="en-US" i="1">
              <a:solidFill>
                <a:srgbClr val="00206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Text Box 5">
            <a:extLst>
              <a:ext uri="{FF2B5EF4-FFF2-40B4-BE49-F238E27FC236}">
                <a16:creationId xmlns:a16="http://schemas.microsoft.com/office/drawing/2014/main" id="{515D87B0-96CF-8545-9349-510F35D990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381000"/>
            <a:ext cx="7772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sz="2400" b="1" dirty="0">
                <a:solidFill>
                  <a:srgbClr val="0070C0"/>
                </a:solidFill>
              </a:rPr>
              <a:t>Stellar astrophysics - Nobel Heritage!</a:t>
            </a:r>
          </a:p>
        </p:txBody>
      </p:sp>
      <p:sp>
        <p:nvSpPr>
          <p:cNvPr id="8198" name="Text Box 6">
            <a:extLst>
              <a:ext uri="{FF2B5EF4-FFF2-40B4-BE49-F238E27FC236}">
                <a16:creationId xmlns:a16="http://schemas.microsoft.com/office/drawing/2014/main" id="{80DA0FE4-A2B1-884F-AF04-8A5598B695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457200" y="1314450"/>
            <a:ext cx="4572000" cy="169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Char char="-"/>
            </a:pPr>
            <a:r>
              <a:rPr lang="en-US" altLang="en-US">
                <a:solidFill>
                  <a:srgbClr val="0070C0"/>
                </a:solidFill>
              </a:rPr>
              <a:t> </a:t>
            </a:r>
            <a:r>
              <a:rPr lang="en-US" altLang="en-US" sz="1800">
                <a:solidFill>
                  <a:srgbClr val="0070C0"/>
                </a:solidFill>
              </a:rPr>
              <a:t>Wien (1911)</a:t>
            </a:r>
          </a:p>
          <a:p>
            <a:pPr algn="ctr" eaLnBrk="1" hangingPunct="1">
              <a:spcBef>
                <a:spcPct val="50000"/>
              </a:spcBef>
              <a:buFontTx/>
              <a:buChar char="-"/>
            </a:pPr>
            <a:r>
              <a:rPr lang="en-US" altLang="en-US" sz="1800">
                <a:solidFill>
                  <a:srgbClr val="0070C0"/>
                </a:solidFill>
              </a:rPr>
              <a:t> Planck (1918)</a:t>
            </a:r>
          </a:p>
          <a:p>
            <a:pPr algn="ctr" eaLnBrk="1" hangingPunct="1">
              <a:spcBef>
                <a:spcPct val="50000"/>
              </a:spcBef>
              <a:buFontTx/>
              <a:buChar char="-"/>
            </a:pPr>
            <a:r>
              <a:rPr lang="en-US" altLang="en-US" sz="1800">
                <a:solidFill>
                  <a:srgbClr val="0070C0"/>
                </a:solidFill>
              </a:rPr>
              <a:t> Bohr (1922)</a:t>
            </a:r>
          </a:p>
          <a:p>
            <a:pPr algn="ctr" eaLnBrk="1" hangingPunct="1">
              <a:spcBef>
                <a:spcPct val="50000"/>
              </a:spcBef>
              <a:buFontTx/>
              <a:buChar char="-"/>
            </a:pPr>
            <a:r>
              <a:rPr lang="en-US" altLang="en-US" sz="1800">
                <a:solidFill>
                  <a:srgbClr val="0070C0"/>
                </a:solidFill>
              </a:rPr>
              <a:t> Dirac (1933)</a:t>
            </a:r>
            <a:endParaRPr lang="en-US" altLang="en-US">
              <a:solidFill>
                <a:srgbClr val="0070C0"/>
              </a:solidFill>
            </a:endParaRPr>
          </a:p>
        </p:txBody>
      </p:sp>
      <p:sp>
        <p:nvSpPr>
          <p:cNvPr id="8199" name="Text Box 7">
            <a:extLst>
              <a:ext uri="{FF2B5EF4-FFF2-40B4-BE49-F238E27FC236}">
                <a16:creationId xmlns:a16="http://schemas.microsoft.com/office/drawing/2014/main" id="{DA779F1A-6F78-364C-BABE-43090FBCA3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7000" y="990600"/>
            <a:ext cx="533400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sz="12900">
                <a:solidFill>
                  <a:srgbClr val="FF0000"/>
                </a:solidFill>
              </a:rPr>
              <a:t>}</a:t>
            </a:r>
          </a:p>
        </p:txBody>
      </p:sp>
      <p:sp>
        <p:nvSpPr>
          <p:cNvPr id="8200" name="Text Box 8">
            <a:extLst>
              <a:ext uri="{FF2B5EF4-FFF2-40B4-BE49-F238E27FC236}">
                <a16:creationId xmlns:a16="http://schemas.microsoft.com/office/drawing/2014/main" id="{0AEF0B14-AC1B-084A-AE82-6C0BF4F6F9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00400" y="1371600"/>
            <a:ext cx="1828800" cy="1192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Char char="•"/>
            </a:pPr>
            <a:r>
              <a:rPr lang="en-US" altLang="en-US" sz="1800">
                <a:solidFill>
                  <a:srgbClr val="0070C0"/>
                </a:solidFill>
              </a:rPr>
              <a:t>Radiation</a:t>
            </a:r>
          </a:p>
          <a:p>
            <a:pPr algn="ctr" eaLnBrk="1" hangingPunct="1">
              <a:spcBef>
                <a:spcPct val="50000"/>
              </a:spcBef>
              <a:buFontTx/>
              <a:buChar char="•"/>
            </a:pPr>
            <a:r>
              <a:rPr lang="en-US" altLang="en-US" sz="1800">
                <a:solidFill>
                  <a:srgbClr val="0070C0"/>
                </a:solidFill>
              </a:rPr>
              <a:t> Energy</a:t>
            </a:r>
          </a:p>
          <a:p>
            <a:pPr algn="ctr" eaLnBrk="1" hangingPunct="1">
              <a:spcBef>
                <a:spcPct val="50000"/>
              </a:spcBef>
              <a:buFontTx/>
              <a:buChar char="•"/>
            </a:pPr>
            <a:r>
              <a:rPr lang="en-US" altLang="en-US" sz="1800">
                <a:solidFill>
                  <a:srgbClr val="0070C0"/>
                </a:solidFill>
              </a:rPr>
              <a:t> Atoms</a:t>
            </a:r>
            <a:endParaRPr lang="en-US" altLang="en-US">
              <a:solidFill>
                <a:srgbClr val="0070C0"/>
              </a:solidFill>
            </a:endParaRPr>
          </a:p>
        </p:txBody>
      </p:sp>
      <p:sp>
        <p:nvSpPr>
          <p:cNvPr id="8201" name="Text Box 9">
            <a:extLst>
              <a:ext uri="{FF2B5EF4-FFF2-40B4-BE49-F238E27FC236}">
                <a16:creationId xmlns:a16="http://schemas.microsoft.com/office/drawing/2014/main" id="{91172691-B0FC-434A-8571-6FDA123805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62500" y="1143000"/>
            <a:ext cx="381000" cy="155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sz="9600">
                <a:solidFill>
                  <a:srgbClr val="FF0000"/>
                </a:solidFill>
              </a:rPr>
              <a:t>}</a:t>
            </a:r>
          </a:p>
        </p:txBody>
      </p:sp>
      <p:sp>
        <p:nvSpPr>
          <p:cNvPr id="8202" name="Text Box 10">
            <a:extLst>
              <a:ext uri="{FF2B5EF4-FFF2-40B4-BE49-F238E27FC236}">
                <a16:creationId xmlns:a16="http://schemas.microsoft.com/office/drawing/2014/main" id="{FB950607-8690-FF41-BC9F-C1CF1EACD6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0" y="1066800"/>
            <a:ext cx="28956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sz="1600" i="1"/>
              <a:t>Analysing Starlight</a:t>
            </a:r>
            <a:endParaRPr lang="en-US" altLang="en-US"/>
          </a:p>
        </p:txBody>
      </p:sp>
      <p:pic>
        <p:nvPicPr>
          <p:cNvPr id="8204" name="Picture 12" descr="fig3_m31">
            <a:extLst>
              <a:ext uri="{FF2B5EF4-FFF2-40B4-BE49-F238E27FC236}">
                <a16:creationId xmlns:a16="http://schemas.microsoft.com/office/drawing/2014/main" id="{3F0017B2-A005-AC4F-AE8B-8EA4E92DDF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1371600"/>
            <a:ext cx="2354263" cy="1887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05" name="Text Box 13">
            <a:extLst>
              <a:ext uri="{FF2B5EF4-FFF2-40B4-BE49-F238E27FC236}">
                <a16:creationId xmlns:a16="http://schemas.microsoft.com/office/drawing/2014/main" id="{C5BF5C24-B0D9-5648-A994-B444A16834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3505200"/>
            <a:ext cx="2590800" cy="1192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Char char="-"/>
            </a:pPr>
            <a:r>
              <a:rPr lang="en-US" altLang="en-US" sz="1800"/>
              <a:t> Bethe (1967)</a:t>
            </a:r>
          </a:p>
          <a:p>
            <a:pPr algn="ctr" eaLnBrk="1" hangingPunct="1">
              <a:spcBef>
                <a:spcPct val="50000"/>
              </a:spcBef>
              <a:buFontTx/>
              <a:buChar char="-"/>
            </a:pPr>
            <a:r>
              <a:rPr lang="en-US" altLang="en-US" sz="1800"/>
              <a:t> Fowler (1983)</a:t>
            </a:r>
          </a:p>
          <a:p>
            <a:pPr algn="ctr" eaLnBrk="1" hangingPunct="1">
              <a:spcBef>
                <a:spcPct val="50000"/>
              </a:spcBef>
              <a:buFontTx/>
              <a:buChar char="-"/>
            </a:pPr>
            <a:r>
              <a:rPr lang="en-US" altLang="en-US" sz="1800"/>
              <a:t> Davis (2002)</a:t>
            </a:r>
          </a:p>
        </p:txBody>
      </p:sp>
      <p:sp>
        <p:nvSpPr>
          <p:cNvPr id="8207" name="Text Box 15">
            <a:extLst>
              <a:ext uri="{FF2B5EF4-FFF2-40B4-BE49-F238E27FC236}">
                <a16:creationId xmlns:a16="http://schemas.microsoft.com/office/drawing/2014/main" id="{EC025539-547C-CB4B-93F1-F1D5AE45F2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38400" y="3200400"/>
            <a:ext cx="381000" cy="155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sz="9600"/>
              <a:t>}</a:t>
            </a:r>
          </a:p>
        </p:txBody>
      </p:sp>
      <p:sp>
        <p:nvSpPr>
          <p:cNvPr id="8208" name="Text Box 16">
            <a:extLst>
              <a:ext uri="{FF2B5EF4-FFF2-40B4-BE49-F238E27FC236}">
                <a16:creationId xmlns:a16="http://schemas.microsoft.com/office/drawing/2014/main" id="{0035B334-A85A-DB49-B92B-12C5337530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81600" y="3429000"/>
            <a:ext cx="381000" cy="155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sz="9600"/>
              <a:t>}</a:t>
            </a:r>
          </a:p>
        </p:txBody>
      </p:sp>
      <p:sp>
        <p:nvSpPr>
          <p:cNvPr id="8209" name="Text Box 17">
            <a:extLst>
              <a:ext uri="{FF2B5EF4-FFF2-40B4-BE49-F238E27FC236}">
                <a16:creationId xmlns:a16="http://schemas.microsoft.com/office/drawing/2014/main" id="{426CDA40-A302-2245-90AC-B6F03D7220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71800" y="3657600"/>
            <a:ext cx="2286000" cy="1192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Char char="•"/>
            </a:pPr>
            <a:r>
              <a:rPr lang="en-US" altLang="en-US" sz="1800"/>
              <a:t> Nuclear reactions</a:t>
            </a:r>
          </a:p>
          <a:p>
            <a:pPr algn="ctr" eaLnBrk="1" hangingPunct="1">
              <a:spcBef>
                <a:spcPct val="50000"/>
              </a:spcBef>
              <a:buFontTx/>
              <a:buChar char="•"/>
            </a:pPr>
            <a:r>
              <a:rPr lang="en-US" altLang="en-US" sz="1800"/>
              <a:t> Chemical elements</a:t>
            </a:r>
          </a:p>
          <a:p>
            <a:pPr algn="ctr" eaLnBrk="1" hangingPunct="1">
              <a:spcBef>
                <a:spcPct val="50000"/>
              </a:spcBef>
              <a:buFontTx/>
              <a:buChar char="•"/>
            </a:pPr>
            <a:r>
              <a:rPr lang="en-US" altLang="en-US" sz="1800"/>
              <a:t> Stellar interiors</a:t>
            </a:r>
          </a:p>
        </p:txBody>
      </p:sp>
      <p:pic>
        <p:nvPicPr>
          <p:cNvPr id="8210" name="Picture 18" descr="nobel_sun">
            <a:extLst>
              <a:ext uri="{FF2B5EF4-FFF2-40B4-BE49-F238E27FC236}">
                <a16:creationId xmlns:a16="http://schemas.microsoft.com/office/drawing/2014/main" id="{586906FB-9CFE-8C43-91A8-CD790F851B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3657600"/>
            <a:ext cx="3276600" cy="1095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11" name="Text Box 19">
            <a:extLst>
              <a:ext uri="{FF2B5EF4-FFF2-40B4-BE49-F238E27FC236}">
                <a16:creationId xmlns:a16="http://schemas.microsoft.com/office/drawing/2014/main" id="{7F252587-3334-DA4C-8C90-71CE6863DF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5181600"/>
            <a:ext cx="2667000" cy="146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Char char="-"/>
            </a:pPr>
            <a:r>
              <a:rPr lang="en-US" altLang="en-US" sz="1800"/>
              <a:t> </a:t>
            </a:r>
            <a:r>
              <a:rPr lang="en-US" altLang="en-US" sz="1600">
                <a:solidFill>
                  <a:srgbClr val="FF0000"/>
                </a:solidFill>
              </a:rPr>
              <a:t>Ryle (1974)</a:t>
            </a:r>
          </a:p>
          <a:p>
            <a:pPr algn="ctr" eaLnBrk="1" hangingPunct="1">
              <a:spcBef>
                <a:spcPct val="50000"/>
              </a:spcBef>
              <a:buFontTx/>
              <a:buChar char="-"/>
            </a:pPr>
            <a:r>
              <a:rPr lang="en-US" altLang="en-US" sz="1600">
                <a:solidFill>
                  <a:srgbClr val="FF0000"/>
                </a:solidFill>
              </a:rPr>
              <a:t> Hewish (1974)</a:t>
            </a:r>
          </a:p>
          <a:p>
            <a:pPr algn="ctr" eaLnBrk="1" hangingPunct="1">
              <a:spcBef>
                <a:spcPct val="50000"/>
              </a:spcBef>
              <a:buFontTx/>
              <a:buChar char="-"/>
            </a:pPr>
            <a:r>
              <a:rPr lang="en-US" altLang="en-US" sz="1600">
                <a:solidFill>
                  <a:srgbClr val="FF0000"/>
                </a:solidFill>
              </a:rPr>
              <a:t> Chandrasekhar (1982)</a:t>
            </a:r>
          </a:p>
          <a:p>
            <a:pPr algn="ctr" eaLnBrk="1" hangingPunct="1">
              <a:spcBef>
                <a:spcPct val="50000"/>
              </a:spcBef>
              <a:buFontTx/>
              <a:buChar char="-"/>
            </a:pPr>
            <a:r>
              <a:rPr lang="en-US" altLang="en-US" sz="1600">
                <a:solidFill>
                  <a:srgbClr val="FF0000"/>
                </a:solidFill>
              </a:rPr>
              <a:t> Hulse &amp; Taylor (1993)</a:t>
            </a:r>
            <a:endParaRPr lang="en-US" altLang="en-US" sz="1800">
              <a:solidFill>
                <a:srgbClr val="FF0000"/>
              </a:solidFill>
            </a:endParaRPr>
          </a:p>
        </p:txBody>
      </p:sp>
      <p:sp>
        <p:nvSpPr>
          <p:cNvPr id="8212" name="Text Box 20">
            <a:extLst>
              <a:ext uri="{FF2B5EF4-FFF2-40B4-BE49-F238E27FC236}">
                <a16:creationId xmlns:a16="http://schemas.microsoft.com/office/drawing/2014/main" id="{6136DC7E-6CF4-5F43-8529-33C6A61A09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95600" y="5029200"/>
            <a:ext cx="381000" cy="155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sz="9600">
                <a:solidFill>
                  <a:srgbClr val="0B38CB"/>
                </a:solidFill>
              </a:rPr>
              <a:t>}</a:t>
            </a:r>
          </a:p>
        </p:txBody>
      </p:sp>
      <p:sp>
        <p:nvSpPr>
          <p:cNvPr id="8213" name="Text Box 21">
            <a:extLst>
              <a:ext uri="{FF2B5EF4-FFF2-40B4-BE49-F238E27FC236}">
                <a16:creationId xmlns:a16="http://schemas.microsoft.com/office/drawing/2014/main" id="{AD4FE378-BCF1-DF4C-93BB-40467AB762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38800" y="5181600"/>
            <a:ext cx="381000" cy="155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sz="9600"/>
              <a:t>}</a:t>
            </a:r>
          </a:p>
        </p:txBody>
      </p:sp>
      <p:sp>
        <p:nvSpPr>
          <p:cNvPr id="8214" name="Text Box 22">
            <a:extLst>
              <a:ext uri="{FF2B5EF4-FFF2-40B4-BE49-F238E27FC236}">
                <a16:creationId xmlns:a16="http://schemas.microsoft.com/office/drawing/2014/main" id="{D590739A-2D43-804F-8277-12443FF0E6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52800" y="5791200"/>
            <a:ext cx="2514600" cy="784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sz="1800">
                <a:solidFill>
                  <a:srgbClr val="0B38CB"/>
                </a:solidFill>
              </a:rPr>
              <a:t>* </a:t>
            </a:r>
            <a:r>
              <a:rPr lang="en-US" altLang="en-US" sz="1800">
                <a:solidFill>
                  <a:srgbClr val="FF0000"/>
                </a:solidFill>
              </a:rPr>
              <a:t>End-states of stars</a:t>
            </a:r>
          </a:p>
          <a:p>
            <a:pPr algn="ctr" eaLnBrk="1" hangingPunct="1">
              <a:spcBef>
                <a:spcPct val="50000"/>
              </a:spcBef>
            </a:pPr>
            <a:r>
              <a:rPr lang="en-US" altLang="en-US" sz="1800">
                <a:solidFill>
                  <a:srgbClr val="FF0000"/>
                </a:solidFill>
              </a:rPr>
              <a:t> * Exotic objects!</a:t>
            </a:r>
          </a:p>
        </p:txBody>
      </p:sp>
      <p:pic>
        <p:nvPicPr>
          <p:cNvPr id="8215" name="Picture 23" descr="fig23_crab">
            <a:extLst>
              <a:ext uri="{FF2B5EF4-FFF2-40B4-BE49-F238E27FC236}">
                <a16:creationId xmlns:a16="http://schemas.microsoft.com/office/drawing/2014/main" id="{DFB873E8-1374-3D4D-AB85-BAF2347833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5105400"/>
            <a:ext cx="2022475" cy="165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8" grpId="0"/>
      <p:bldP spid="8199" grpId="0"/>
      <p:bldP spid="8200" grpId="0"/>
      <p:bldP spid="8201" grpId="0"/>
      <p:bldP spid="8202" grpId="0"/>
      <p:bldP spid="8205" grpId="0"/>
      <p:bldP spid="8207" grpId="0"/>
      <p:bldP spid="8208" grpId="0"/>
      <p:bldP spid="8209" grpId="0"/>
      <p:bldP spid="8211" grpId="0"/>
      <p:bldP spid="8212" grpId="0"/>
      <p:bldP spid="8213" grpId="0"/>
      <p:bldP spid="821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9" name="Picture 2" descr="Image21b">
            <a:extLst>
              <a:ext uri="{FF2B5EF4-FFF2-40B4-BE49-F238E27FC236}">
                <a16:creationId xmlns:a16="http://schemas.microsoft.com/office/drawing/2014/main" id="{2188529A-6933-A045-8DC4-BC9AA248EC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12850"/>
            <a:ext cx="5422900" cy="5645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0" name="Text Box 3">
            <a:extLst>
              <a:ext uri="{FF2B5EF4-FFF2-40B4-BE49-F238E27FC236}">
                <a16:creationId xmlns:a16="http://schemas.microsoft.com/office/drawing/2014/main" id="{78087199-830E-584F-BD24-E16AE1F2ED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24525" y="908050"/>
            <a:ext cx="3217863" cy="563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>
                <a:latin typeface="Arial" panose="020B0604020202020204" pitchFamily="34" charset="0"/>
              </a:rPr>
              <a:t>In 1900 Planck postulated</a:t>
            </a:r>
          </a:p>
          <a:p>
            <a:pPr algn="ctr" eaLnBrk="1" hangingPunct="1"/>
            <a:r>
              <a:rPr lang="en-US" altLang="en-US">
                <a:latin typeface="Arial" panose="020B0604020202020204" pitchFamily="34" charset="0"/>
              </a:rPr>
              <a:t>e.m. energy propagates</a:t>
            </a:r>
          </a:p>
          <a:p>
            <a:pPr algn="ctr" eaLnBrk="1" hangingPunct="1"/>
            <a:r>
              <a:rPr lang="en-US" altLang="en-US">
                <a:latin typeface="Arial" panose="020B0604020202020204" pitchFamily="34" charset="0"/>
              </a:rPr>
              <a:t>in quanta, and derived the </a:t>
            </a:r>
          </a:p>
          <a:p>
            <a:pPr algn="ctr" eaLnBrk="1" hangingPunct="1"/>
            <a:r>
              <a:rPr lang="en-US" altLang="en-US">
                <a:solidFill>
                  <a:srgbClr val="FF0000"/>
                </a:solidFill>
                <a:latin typeface="Arial" panose="020B0604020202020204" pitchFamily="34" charset="0"/>
              </a:rPr>
              <a:t>blackbody radiation law</a:t>
            </a:r>
            <a:r>
              <a:rPr lang="en-US" altLang="en-US">
                <a:latin typeface="Arial" panose="020B0604020202020204" pitchFamily="34" charset="0"/>
              </a:rPr>
              <a:t>:</a:t>
            </a:r>
          </a:p>
          <a:p>
            <a:pPr algn="ctr" eaLnBrk="1" hangingPunct="1"/>
            <a:endParaRPr lang="en-US" altLang="en-US">
              <a:latin typeface="Arial" panose="020B0604020202020204" pitchFamily="34" charset="0"/>
            </a:endParaRPr>
          </a:p>
          <a:p>
            <a:pPr algn="ctr" eaLnBrk="1" hangingPunct="1"/>
            <a:endParaRPr lang="en-US" altLang="en-US">
              <a:latin typeface="Arial" panose="020B0604020202020204" pitchFamily="34" charset="0"/>
            </a:endParaRPr>
          </a:p>
          <a:p>
            <a:pPr algn="ctr" eaLnBrk="1" hangingPunct="1"/>
            <a:endParaRPr lang="en-US" altLang="en-US"/>
          </a:p>
          <a:p>
            <a:pPr algn="ctr" eaLnBrk="1" hangingPunct="1"/>
            <a:endParaRPr lang="en-US" altLang="en-US">
              <a:latin typeface="Arial" panose="020B0604020202020204" pitchFamily="34" charset="0"/>
            </a:endParaRPr>
          </a:p>
          <a:p>
            <a:pPr algn="ctr" eaLnBrk="1" hangingPunct="1"/>
            <a:endParaRPr lang="en-US" altLang="en-US">
              <a:latin typeface="Arial" panose="020B0604020202020204" pitchFamily="34" charset="0"/>
            </a:endParaRPr>
          </a:p>
          <a:p>
            <a:pPr algn="ctr" eaLnBrk="1" hangingPunct="1"/>
            <a:r>
              <a:rPr lang="en-US" altLang="en-US">
                <a:latin typeface="Arial" panose="020B0604020202020204" pitchFamily="34" charset="0"/>
              </a:rPr>
              <a:t>where </a:t>
            </a:r>
            <a:r>
              <a:rPr lang="en-US" altLang="en-US" i="1"/>
              <a:t>I</a:t>
            </a:r>
            <a:r>
              <a:rPr lang="en-US" altLang="en-US">
                <a:latin typeface="Arial" panose="020B0604020202020204" pitchFamily="34" charset="0"/>
              </a:rPr>
              <a:t>(</a:t>
            </a:r>
            <a:r>
              <a:rPr lang="en-US" altLang="en-US" i="1">
                <a:latin typeface="Symbol" pitchFamily="2" charset="2"/>
              </a:rPr>
              <a:t>l</a:t>
            </a:r>
            <a:r>
              <a:rPr lang="en-US" altLang="en-US">
                <a:latin typeface="Arial" panose="020B0604020202020204" pitchFamily="34" charset="0"/>
              </a:rPr>
              <a:t>) is the intensity</a:t>
            </a:r>
          </a:p>
          <a:p>
            <a:pPr algn="ctr" eaLnBrk="1" hangingPunct="1"/>
            <a:r>
              <a:rPr lang="en-US" altLang="en-US">
                <a:latin typeface="Arial" panose="020B0604020202020204" pitchFamily="34" charset="0"/>
              </a:rPr>
              <a:t>emitted by a blackbody at </a:t>
            </a:r>
          </a:p>
          <a:p>
            <a:pPr algn="ctr" eaLnBrk="1" hangingPunct="1"/>
            <a:r>
              <a:rPr lang="en-US" altLang="en-US">
                <a:latin typeface="Arial" panose="020B0604020202020204" pitchFamily="34" charset="0"/>
              </a:rPr>
              <a:t>temperature </a:t>
            </a:r>
            <a:r>
              <a:rPr lang="en-US" altLang="en-US" i="1"/>
              <a:t>T</a:t>
            </a:r>
            <a:r>
              <a:rPr lang="en-US" altLang="en-US">
                <a:latin typeface="Arial" panose="020B0604020202020204" pitchFamily="34" charset="0"/>
              </a:rPr>
              <a:t> in the range</a:t>
            </a:r>
          </a:p>
          <a:p>
            <a:pPr algn="ctr" eaLnBrk="1" hangingPunct="1"/>
            <a:r>
              <a:rPr lang="en-US" altLang="en-US">
                <a:latin typeface="Arial" panose="020B0604020202020204" pitchFamily="34" charset="0"/>
              </a:rPr>
              <a:t>of wavelength </a:t>
            </a:r>
            <a:r>
              <a:rPr lang="en-US" altLang="en-US" i="1">
                <a:latin typeface="Symbol" pitchFamily="2" charset="2"/>
              </a:rPr>
              <a:t>l</a:t>
            </a:r>
            <a:r>
              <a:rPr lang="en-US" altLang="en-US">
                <a:latin typeface="Arial" panose="020B0604020202020204" pitchFamily="34" charset="0"/>
              </a:rPr>
              <a:t> and </a:t>
            </a:r>
            <a:r>
              <a:rPr lang="en-US" altLang="en-US" i="1">
                <a:latin typeface="Symbol" pitchFamily="2" charset="2"/>
              </a:rPr>
              <a:t>l</a:t>
            </a:r>
            <a:r>
              <a:rPr lang="en-US" altLang="en-US">
                <a:latin typeface="Arial" panose="020B0604020202020204" pitchFamily="34" charset="0"/>
              </a:rPr>
              <a:t>+</a:t>
            </a:r>
            <a:r>
              <a:rPr lang="en-US" altLang="en-US">
                <a:latin typeface="Symbol" pitchFamily="2" charset="2"/>
              </a:rPr>
              <a:t>D</a:t>
            </a:r>
            <a:r>
              <a:rPr lang="en-US" altLang="en-US" i="1">
                <a:latin typeface="Symbol" pitchFamily="2" charset="2"/>
              </a:rPr>
              <a:t>l</a:t>
            </a:r>
          </a:p>
          <a:p>
            <a:pPr algn="ctr" eaLnBrk="1" hangingPunct="1"/>
            <a:endParaRPr lang="en-US" altLang="en-US" i="1"/>
          </a:p>
          <a:p>
            <a:pPr algn="ctr" eaLnBrk="1" hangingPunct="1"/>
            <a:r>
              <a:rPr lang="en-US" altLang="en-US" i="1"/>
              <a:t>h</a:t>
            </a:r>
            <a:r>
              <a:rPr lang="en-US" altLang="en-US">
                <a:latin typeface="Arial" panose="020B0604020202020204" pitchFamily="34" charset="0"/>
              </a:rPr>
              <a:t>: Planck’s constant</a:t>
            </a:r>
          </a:p>
          <a:p>
            <a:pPr algn="ctr" eaLnBrk="1" hangingPunct="1"/>
            <a:r>
              <a:rPr lang="en-US" altLang="en-US" i="1"/>
              <a:t>c</a:t>
            </a:r>
            <a:r>
              <a:rPr lang="en-US" altLang="en-US">
                <a:latin typeface="Arial" panose="020B0604020202020204" pitchFamily="34" charset="0"/>
              </a:rPr>
              <a:t>: speed of light</a:t>
            </a:r>
          </a:p>
          <a:p>
            <a:pPr algn="ctr" eaLnBrk="1" hangingPunct="1"/>
            <a:r>
              <a:rPr lang="en-US" altLang="en-US" i="1"/>
              <a:t>k</a:t>
            </a:r>
            <a:r>
              <a:rPr lang="en-US" altLang="en-US">
                <a:latin typeface="Arial" panose="020B0604020202020204" pitchFamily="34" charset="0"/>
              </a:rPr>
              <a:t>: Boltzmann’s constant</a:t>
            </a:r>
          </a:p>
          <a:p>
            <a:pPr algn="ctr" eaLnBrk="1" hangingPunct="1"/>
            <a:r>
              <a:rPr lang="en-US" altLang="en-US" i="1"/>
              <a:t>T</a:t>
            </a:r>
            <a:r>
              <a:rPr lang="en-US" altLang="en-US">
                <a:latin typeface="Arial" panose="020B0604020202020204" pitchFamily="34" charset="0"/>
              </a:rPr>
              <a:t>: temperature in Kelvin</a:t>
            </a:r>
          </a:p>
        </p:txBody>
      </p:sp>
      <p:sp>
        <p:nvSpPr>
          <p:cNvPr id="33795" name="Text Box 4">
            <a:extLst>
              <a:ext uri="{FF2B5EF4-FFF2-40B4-BE49-F238E27FC236}">
                <a16:creationId xmlns:a16="http://schemas.microsoft.com/office/drawing/2014/main" id="{33B8073B-A099-0444-B64B-B22342F2DE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0400" y="260350"/>
            <a:ext cx="76739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GB" altLang="en-US" sz="2800" b="1">
                <a:solidFill>
                  <a:srgbClr val="FF0000"/>
                </a:solidFill>
                <a:latin typeface="Arial" panose="020B0604020202020204" pitchFamily="34" charset="0"/>
              </a:rPr>
              <a:t>‘Thermal’ spectrum of radiation: Blackbody</a:t>
            </a:r>
          </a:p>
        </p:txBody>
      </p:sp>
      <p:graphicFrame>
        <p:nvGraphicFramePr>
          <p:cNvPr id="9218" name="Object 6">
            <a:extLst>
              <a:ext uri="{FF2B5EF4-FFF2-40B4-BE49-F238E27FC236}">
                <a16:creationId xmlns:a16="http://schemas.microsoft.com/office/drawing/2014/main" id="{E88F3786-ADF2-E14D-9EEE-CC1684618E9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983288" y="2590800"/>
          <a:ext cx="2693987" cy="779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00" name="Equation" r:id="rId5" imgW="17697450" imgH="5118100" progId="Equation.3">
                  <p:embed/>
                </p:oleObj>
              </mc:Choice>
              <mc:Fallback>
                <p:oleObj name="Equation" r:id="rId5" imgW="17697450" imgH="51181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83288" y="2590800"/>
                        <a:ext cx="2693987" cy="779463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chemeClr val="bg2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797" name="Text Box 7">
            <a:extLst>
              <a:ext uri="{FF2B5EF4-FFF2-40B4-BE49-F238E27FC236}">
                <a16:creationId xmlns:a16="http://schemas.microsoft.com/office/drawing/2014/main" id="{FD9985AD-841C-F346-835B-FF52CF950BF6}"/>
              </a:ext>
            </a:extLst>
          </p:cNvPr>
          <p:cNvSpPr txBox="1">
            <a:spLocks noChangeArrowheads="1"/>
          </p:cNvSpPr>
          <p:nvPr/>
        </p:nvSpPr>
        <p:spPr bwMode="auto">
          <a:xfrm rot="-5400000">
            <a:off x="-1405731" y="2602706"/>
            <a:ext cx="3098800" cy="287338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lnSpc>
                <a:spcPct val="80000"/>
              </a:lnSpc>
              <a:spcBef>
                <a:spcPct val="50000"/>
              </a:spcBef>
            </a:pPr>
            <a:r>
              <a:rPr lang="en-GB" altLang="en-US" sz="1600" b="1">
                <a:latin typeface="Arial" panose="020B0604020202020204" pitchFamily="34" charset="0"/>
              </a:rPr>
              <a:t>W m</a:t>
            </a:r>
            <a:r>
              <a:rPr lang="en-GB" altLang="en-US" sz="1600" b="1" baseline="30000">
                <a:latin typeface="Arial" panose="020B0604020202020204" pitchFamily="34" charset="0"/>
              </a:rPr>
              <a:t>-2 </a:t>
            </a:r>
            <a:r>
              <a:rPr lang="en-GB" altLang="en-US" sz="1600" b="1">
                <a:latin typeface="Symbol" pitchFamily="2" charset="2"/>
              </a:rPr>
              <a:t>l</a:t>
            </a:r>
            <a:r>
              <a:rPr lang="en-GB" altLang="en-US" sz="1600" b="1" baseline="30000">
                <a:latin typeface="Arial" panose="020B0604020202020204" pitchFamily="34" charset="0"/>
              </a:rPr>
              <a:t>-1</a:t>
            </a:r>
            <a:r>
              <a:rPr lang="en-GB" altLang="en-US" sz="1600" b="1">
                <a:latin typeface="Arial" panose="020B0604020202020204" pitchFamily="34" charset="0"/>
              </a:rPr>
              <a:t> sr </a:t>
            </a:r>
            <a:r>
              <a:rPr lang="en-GB" altLang="en-US" sz="1600" b="1" baseline="30000">
                <a:latin typeface="Arial" panose="020B0604020202020204" pitchFamily="34" charset="0"/>
              </a:rPr>
              <a:t>-1</a:t>
            </a:r>
            <a:r>
              <a:rPr lang="en-GB" altLang="en-US" sz="1600" b="1">
                <a:latin typeface="Arial" panose="020B0604020202020204" pitchFamily="34" charset="0"/>
              </a:rPr>
              <a:t>                            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ext Box 3">
            <a:extLst>
              <a:ext uri="{FF2B5EF4-FFF2-40B4-BE49-F238E27FC236}">
                <a16:creationId xmlns:a16="http://schemas.microsoft.com/office/drawing/2014/main" id="{067BAB68-F290-3041-A3D0-6BBEA08D18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21350" y="908050"/>
            <a:ext cx="3206750" cy="532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endParaRPr lang="en-US" altLang="en-US">
              <a:latin typeface="Arial" panose="020B0604020202020204" pitchFamily="34" charset="0"/>
            </a:endParaRPr>
          </a:p>
          <a:p>
            <a:pPr algn="ctr" eaLnBrk="1" hangingPunct="1"/>
            <a:endParaRPr lang="en-US" altLang="en-US">
              <a:latin typeface="Arial" panose="020B0604020202020204" pitchFamily="34" charset="0"/>
            </a:endParaRPr>
          </a:p>
          <a:p>
            <a:pPr algn="ctr" eaLnBrk="1" hangingPunct="1"/>
            <a:endParaRPr lang="en-US" altLang="en-US">
              <a:latin typeface="Arial" panose="020B0604020202020204" pitchFamily="34" charset="0"/>
            </a:endParaRPr>
          </a:p>
          <a:p>
            <a:pPr algn="ctr" eaLnBrk="1" hangingPunct="1"/>
            <a:endParaRPr lang="en-US" altLang="en-US">
              <a:latin typeface="Arial" panose="020B0604020202020204" pitchFamily="34" charset="0"/>
            </a:endParaRPr>
          </a:p>
          <a:p>
            <a:pPr algn="ctr" eaLnBrk="1" hangingPunct="1"/>
            <a:endParaRPr lang="en-US" altLang="en-US"/>
          </a:p>
          <a:p>
            <a:pPr algn="ctr" eaLnBrk="1" hangingPunct="1"/>
            <a:endParaRPr lang="en-US" altLang="en-US">
              <a:latin typeface="Arial" panose="020B0604020202020204" pitchFamily="34" charset="0"/>
            </a:endParaRPr>
          </a:p>
          <a:p>
            <a:pPr algn="ctr" eaLnBrk="1" hangingPunct="1"/>
            <a:endParaRPr lang="en-US" altLang="en-US">
              <a:latin typeface="Arial" panose="020B0604020202020204" pitchFamily="34" charset="0"/>
            </a:endParaRPr>
          </a:p>
          <a:p>
            <a:pPr algn="ctr" eaLnBrk="1" hangingPunct="1"/>
            <a:endParaRPr lang="en-US" altLang="en-US">
              <a:latin typeface="Arial" panose="020B0604020202020204" pitchFamily="34" charset="0"/>
            </a:endParaRPr>
          </a:p>
          <a:p>
            <a:pPr algn="ctr" eaLnBrk="1" hangingPunct="1"/>
            <a:r>
              <a:rPr lang="en-US" altLang="en-US">
                <a:latin typeface="Arial" panose="020B0604020202020204" pitchFamily="34" charset="0"/>
              </a:rPr>
              <a:t>where </a:t>
            </a:r>
            <a:r>
              <a:rPr lang="en-US" altLang="en-US" i="1"/>
              <a:t>I</a:t>
            </a:r>
            <a:r>
              <a:rPr lang="en-US" altLang="en-US">
                <a:latin typeface="Arial" panose="020B0604020202020204" pitchFamily="34" charset="0"/>
              </a:rPr>
              <a:t>(</a:t>
            </a:r>
            <a:r>
              <a:rPr lang="en-US" altLang="en-US" i="1">
                <a:latin typeface="Symbol" pitchFamily="2" charset="2"/>
              </a:rPr>
              <a:t>n</a:t>
            </a:r>
            <a:r>
              <a:rPr lang="en-US" altLang="en-US">
                <a:latin typeface="Arial" panose="020B0604020202020204" pitchFamily="34" charset="0"/>
              </a:rPr>
              <a:t>) is the intensity</a:t>
            </a:r>
          </a:p>
          <a:p>
            <a:pPr algn="ctr" eaLnBrk="1" hangingPunct="1"/>
            <a:r>
              <a:rPr lang="en-US" altLang="en-US">
                <a:latin typeface="Arial" panose="020B0604020202020204" pitchFamily="34" charset="0"/>
              </a:rPr>
              <a:t>emitted by a blackbody at </a:t>
            </a:r>
          </a:p>
          <a:p>
            <a:pPr algn="ctr" eaLnBrk="1" hangingPunct="1"/>
            <a:r>
              <a:rPr lang="en-US" altLang="en-US">
                <a:latin typeface="Arial" panose="020B0604020202020204" pitchFamily="34" charset="0"/>
              </a:rPr>
              <a:t>temperature </a:t>
            </a:r>
            <a:r>
              <a:rPr lang="en-US" altLang="en-US" i="1"/>
              <a:t>T</a:t>
            </a:r>
            <a:r>
              <a:rPr lang="en-US" altLang="en-US">
                <a:latin typeface="Arial" panose="020B0604020202020204" pitchFamily="34" charset="0"/>
              </a:rPr>
              <a:t> in the range</a:t>
            </a:r>
          </a:p>
          <a:p>
            <a:pPr algn="ctr" eaLnBrk="1" hangingPunct="1"/>
            <a:r>
              <a:rPr lang="en-US" altLang="en-US">
                <a:latin typeface="Arial" panose="020B0604020202020204" pitchFamily="34" charset="0"/>
              </a:rPr>
              <a:t>of frequency </a:t>
            </a:r>
            <a:r>
              <a:rPr lang="en-US" altLang="en-US" i="1">
                <a:latin typeface="Symbol" pitchFamily="2" charset="2"/>
              </a:rPr>
              <a:t>n</a:t>
            </a:r>
            <a:r>
              <a:rPr lang="en-US" altLang="en-US">
                <a:latin typeface="Arial" panose="020B0604020202020204" pitchFamily="34" charset="0"/>
              </a:rPr>
              <a:t> and </a:t>
            </a:r>
            <a:r>
              <a:rPr lang="en-US" altLang="en-US" i="1">
                <a:latin typeface="Symbol" pitchFamily="2" charset="2"/>
              </a:rPr>
              <a:t>n </a:t>
            </a:r>
            <a:r>
              <a:rPr lang="en-US" altLang="en-US">
                <a:latin typeface="Arial" panose="020B0604020202020204" pitchFamily="34" charset="0"/>
              </a:rPr>
              <a:t>+</a:t>
            </a:r>
            <a:r>
              <a:rPr lang="en-US" altLang="en-US">
                <a:latin typeface="Symbol" pitchFamily="2" charset="2"/>
              </a:rPr>
              <a:t>D</a:t>
            </a:r>
            <a:r>
              <a:rPr lang="en-US" altLang="en-US" i="1">
                <a:latin typeface="Symbol" pitchFamily="2" charset="2"/>
              </a:rPr>
              <a:t>n</a:t>
            </a:r>
          </a:p>
          <a:p>
            <a:pPr algn="ctr" eaLnBrk="1" hangingPunct="1"/>
            <a:endParaRPr lang="en-US" altLang="en-US">
              <a:latin typeface="Arial" panose="020B0604020202020204" pitchFamily="34" charset="0"/>
            </a:endParaRPr>
          </a:p>
          <a:p>
            <a:pPr algn="ctr" eaLnBrk="1" hangingPunct="1"/>
            <a:r>
              <a:rPr lang="en-US" altLang="en-US" i="1"/>
              <a:t>h</a:t>
            </a:r>
            <a:r>
              <a:rPr lang="en-US" altLang="en-US">
                <a:latin typeface="Arial" panose="020B0604020202020204" pitchFamily="34" charset="0"/>
              </a:rPr>
              <a:t>: Planck’s constant</a:t>
            </a:r>
          </a:p>
          <a:p>
            <a:pPr algn="ctr" eaLnBrk="1" hangingPunct="1"/>
            <a:r>
              <a:rPr lang="en-US" altLang="en-US" i="1"/>
              <a:t>c</a:t>
            </a:r>
            <a:r>
              <a:rPr lang="en-US" altLang="en-US">
                <a:latin typeface="Arial" panose="020B0604020202020204" pitchFamily="34" charset="0"/>
              </a:rPr>
              <a:t>: speed of light</a:t>
            </a:r>
          </a:p>
          <a:p>
            <a:pPr algn="ctr" eaLnBrk="1" hangingPunct="1"/>
            <a:r>
              <a:rPr lang="en-US" altLang="en-US" i="1"/>
              <a:t>k</a:t>
            </a:r>
            <a:r>
              <a:rPr lang="en-US" altLang="en-US">
                <a:latin typeface="Arial" panose="020B0604020202020204" pitchFamily="34" charset="0"/>
              </a:rPr>
              <a:t>: Boltzmann’s constant</a:t>
            </a:r>
          </a:p>
          <a:p>
            <a:pPr algn="ctr" eaLnBrk="1" hangingPunct="1"/>
            <a:r>
              <a:rPr lang="en-US" altLang="en-US" i="1"/>
              <a:t>T</a:t>
            </a:r>
            <a:r>
              <a:rPr lang="en-US" altLang="en-US">
                <a:latin typeface="Arial" panose="020B0604020202020204" pitchFamily="34" charset="0"/>
              </a:rPr>
              <a:t>: temperature in Kelvin</a:t>
            </a:r>
          </a:p>
        </p:txBody>
      </p:sp>
      <p:sp>
        <p:nvSpPr>
          <p:cNvPr id="35842" name="Text Box 4">
            <a:extLst>
              <a:ext uri="{FF2B5EF4-FFF2-40B4-BE49-F238E27FC236}">
                <a16:creationId xmlns:a16="http://schemas.microsoft.com/office/drawing/2014/main" id="{D1407D6B-8CF1-A446-9AED-C6A5CA001F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0400" y="260350"/>
            <a:ext cx="76739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GB" altLang="en-US" sz="2800" b="1">
                <a:solidFill>
                  <a:srgbClr val="FF0000"/>
                </a:solidFill>
                <a:latin typeface="Arial" panose="020B0604020202020204" pitchFamily="34" charset="0"/>
              </a:rPr>
              <a:t>‘Thermal’ spectrum of radiation: Blackbody </a:t>
            </a:r>
          </a:p>
        </p:txBody>
      </p:sp>
      <p:pic>
        <p:nvPicPr>
          <p:cNvPr id="10245" name="Picture 6" descr="black_body">
            <a:extLst>
              <a:ext uri="{FF2B5EF4-FFF2-40B4-BE49-F238E27FC236}">
                <a16:creationId xmlns:a16="http://schemas.microsoft.com/office/drawing/2014/main" id="{C3B81F05-6162-DE4B-A746-99DBD773F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92300"/>
            <a:ext cx="5508625" cy="4965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0242" name="Object 7">
            <a:extLst>
              <a:ext uri="{FF2B5EF4-FFF2-40B4-BE49-F238E27FC236}">
                <a16:creationId xmlns:a16="http://schemas.microsoft.com/office/drawing/2014/main" id="{6EB116F8-BA60-E947-9830-0EFC17A8D96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775325" y="1905000"/>
          <a:ext cx="2654300" cy="774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48" name="Equation" r:id="rId5" imgW="17551400" imgH="5118100" progId="Equation.3">
                  <p:embed/>
                </p:oleObj>
              </mc:Choice>
              <mc:Fallback>
                <p:oleObj name="Equation" r:id="rId5" imgW="17551400" imgH="51181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75325" y="1905000"/>
                        <a:ext cx="2654300" cy="774700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chemeClr val="bg2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845" name="Text Box 8">
            <a:extLst>
              <a:ext uri="{FF2B5EF4-FFF2-40B4-BE49-F238E27FC236}">
                <a16:creationId xmlns:a16="http://schemas.microsoft.com/office/drawing/2014/main" id="{F7944037-E64B-FC4B-826C-5205C8A269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188" y="908050"/>
            <a:ext cx="8208962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GB" altLang="en-US">
                <a:latin typeface="Arial" panose="020B0604020202020204" pitchFamily="34" charset="0"/>
              </a:rPr>
              <a:t>Alternatively, we can express the </a:t>
            </a:r>
            <a:r>
              <a:rPr lang="en-US" altLang="en-US">
                <a:latin typeface="Arial" panose="020B0604020202020204" pitchFamily="34" charset="0"/>
              </a:rPr>
              <a:t>blackbody radiation law </a:t>
            </a:r>
          </a:p>
          <a:p>
            <a:pPr algn="ctr" eaLnBrk="1" hangingPunct="1"/>
            <a:r>
              <a:rPr lang="en-US" altLang="en-US">
                <a:latin typeface="Arial" panose="020B0604020202020204" pitchFamily="34" charset="0"/>
              </a:rPr>
              <a:t>(also called </a:t>
            </a:r>
            <a:r>
              <a:rPr lang="en-US" altLang="en-US">
                <a:solidFill>
                  <a:srgbClr val="FF0000"/>
                </a:solidFill>
                <a:latin typeface="Arial" panose="020B0604020202020204" pitchFamily="34" charset="0"/>
              </a:rPr>
              <a:t>Planck’s function</a:t>
            </a:r>
            <a:r>
              <a:rPr lang="en-US" altLang="en-US">
                <a:latin typeface="Arial" panose="020B0604020202020204" pitchFamily="34" charset="0"/>
              </a:rPr>
              <a:t>) in terms of </a:t>
            </a:r>
            <a:r>
              <a:rPr lang="en-US" altLang="en-US">
                <a:solidFill>
                  <a:srgbClr val="FF0000"/>
                </a:solidFill>
                <a:latin typeface="Arial" panose="020B0604020202020204" pitchFamily="34" charset="0"/>
              </a:rPr>
              <a:t>frequency</a:t>
            </a:r>
            <a:r>
              <a:rPr lang="en-US" altLang="en-US">
                <a:latin typeface="Arial" panose="020B0604020202020204" pitchFamily="34" charset="0"/>
              </a:rPr>
              <a:t>:</a:t>
            </a:r>
            <a:endParaRPr lang="en-GB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6" name="Text Box 2">
            <a:extLst>
              <a:ext uri="{FF2B5EF4-FFF2-40B4-BE49-F238E27FC236}">
                <a16:creationId xmlns:a16="http://schemas.microsoft.com/office/drawing/2014/main" id="{A6B42660-F789-1147-98F3-96CC5770DF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07038" y="5445125"/>
            <a:ext cx="3636962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i="1">
                <a:latin typeface="Arial" panose="020B0604020202020204" pitchFamily="34" charset="0"/>
              </a:rPr>
              <a:t>where </a:t>
            </a:r>
            <a:r>
              <a:rPr lang="en-US" altLang="en-US" i="1">
                <a:latin typeface="Symbol" pitchFamily="2" charset="2"/>
              </a:rPr>
              <a:t>l</a:t>
            </a:r>
            <a:r>
              <a:rPr lang="en-US" altLang="en-US" baseline="-25000">
                <a:latin typeface="Arial" panose="020B0604020202020204" pitchFamily="34" charset="0"/>
              </a:rPr>
              <a:t>max</a:t>
            </a:r>
            <a:r>
              <a:rPr lang="en-US" altLang="en-US">
                <a:latin typeface="Arial" panose="020B0604020202020204" pitchFamily="34" charset="0"/>
              </a:rPr>
              <a:t> in m</a:t>
            </a:r>
          </a:p>
          <a:p>
            <a:pPr algn="ctr" eaLnBrk="1" hangingPunct="1"/>
            <a:r>
              <a:rPr lang="en-US" altLang="en-US" i="1"/>
              <a:t>            T </a:t>
            </a:r>
            <a:r>
              <a:rPr lang="en-US" altLang="en-US">
                <a:latin typeface="Arial" panose="020B0604020202020204" pitchFamily="34" charset="0"/>
              </a:rPr>
              <a:t>in Kelvin</a:t>
            </a:r>
          </a:p>
        </p:txBody>
      </p:sp>
      <p:sp>
        <p:nvSpPr>
          <p:cNvPr id="37890" name="Text Box 3">
            <a:extLst>
              <a:ext uri="{FF2B5EF4-FFF2-40B4-BE49-F238E27FC236}">
                <a16:creationId xmlns:a16="http://schemas.microsoft.com/office/drawing/2014/main" id="{06BD913F-6998-9B45-A1DA-903C026FBD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0400" y="260350"/>
            <a:ext cx="76739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GB" altLang="en-US" sz="2800" b="1">
                <a:solidFill>
                  <a:srgbClr val="FF0000"/>
                </a:solidFill>
                <a:latin typeface="Arial" panose="020B0604020202020204" pitchFamily="34" charset="0"/>
              </a:rPr>
              <a:t>‘Thermal’ spectrum of radiation: Blackbody</a:t>
            </a:r>
          </a:p>
        </p:txBody>
      </p:sp>
      <p:sp>
        <p:nvSpPr>
          <p:cNvPr id="37891" name="Text Box 5">
            <a:extLst>
              <a:ext uri="{FF2B5EF4-FFF2-40B4-BE49-F238E27FC236}">
                <a16:creationId xmlns:a16="http://schemas.microsoft.com/office/drawing/2014/main" id="{C876E11E-4E1A-CF40-9C5A-DDF2D2DFA6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08625" y="836613"/>
            <a:ext cx="3419475" cy="337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GB" altLang="en-US">
                <a:solidFill>
                  <a:srgbClr val="FF0000"/>
                </a:solidFill>
                <a:latin typeface="Arial" panose="020B0604020202020204" pitchFamily="34" charset="0"/>
              </a:rPr>
              <a:t>Wien displacement law</a:t>
            </a:r>
            <a:r>
              <a:rPr lang="en-GB" altLang="en-US">
                <a:solidFill>
                  <a:srgbClr val="00B485"/>
                </a:solidFill>
                <a:latin typeface="Arial" panose="020B0604020202020204" pitchFamily="34" charset="0"/>
              </a:rPr>
              <a:t> </a:t>
            </a:r>
            <a:r>
              <a:rPr lang="en-GB" altLang="en-US">
                <a:latin typeface="Arial" panose="020B0604020202020204" pitchFamily="34" charset="0"/>
              </a:rPr>
              <a:t>expresses </a:t>
            </a:r>
            <a:r>
              <a:rPr lang="en-GB" altLang="en-US" u="sng">
                <a:latin typeface="Arial" panose="020B0604020202020204" pitchFamily="34" charset="0"/>
              </a:rPr>
              <a:t>wavelength at which maximum intensity of blackbody radiation is emitted as a function of temperature</a:t>
            </a:r>
            <a:r>
              <a:rPr lang="en-GB" altLang="en-US">
                <a:latin typeface="Arial" panose="020B0604020202020204" pitchFamily="34" charset="0"/>
              </a:rPr>
              <a:t>; it is obtained by setting</a:t>
            </a:r>
          </a:p>
          <a:p>
            <a:pPr algn="ctr" eaLnBrk="1" hangingPunct="1"/>
            <a:r>
              <a:rPr lang="en-GB" altLang="en-US">
                <a:latin typeface="Arial" panose="020B0604020202020204" pitchFamily="34" charset="0"/>
              </a:rPr>
              <a:t> </a:t>
            </a:r>
          </a:p>
          <a:p>
            <a:pPr algn="ctr" eaLnBrk="1" hangingPunct="1"/>
            <a:r>
              <a:rPr lang="en-GB" altLang="en-US">
                <a:latin typeface="Arial" panose="020B0604020202020204" pitchFamily="34" charset="0"/>
              </a:rPr>
              <a:t>                             </a:t>
            </a:r>
          </a:p>
        </p:txBody>
      </p:sp>
      <p:graphicFrame>
        <p:nvGraphicFramePr>
          <p:cNvPr id="13314" name="Object 10">
            <a:extLst>
              <a:ext uri="{FF2B5EF4-FFF2-40B4-BE49-F238E27FC236}">
                <a16:creationId xmlns:a16="http://schemas.microsoft.com/office/drawing/2014/main" id="{FD88D6E3-8A15-9144-82DC-0FDBACE97FA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516688" y="4365625"/>
          <a:ext cx="1944687" cy="892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01" name="Equation" r:id="rId4" imgW="10534650" imgH="4826000" progId="Equation.3">
                  <p:embed/>
                </p:oleObj>
              </mc:Choice>
              <mc:Fallback>
                <p:oleObj name="Equation" r:id="rId4" imgW="10534650" imgH="4826000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16688" y="4365625"/>
                        <a:ext cx="1944687" cy="892175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3319" name="Picture 12" descr="Image21b">
            <a:extLst>
              <a:ext uri="{FF2B5EF4-FFF2-40B4-BE49-F238E27FC236}">
                <a16:creationId xmlns:a16="http://schemas.microsoft.com/office/drawing/2014/main" id="{299EABB5-992A-2340-8A67-D1009F3B08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12850"/>
            <a:ext cx="5422900" cy="5645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894" name="Text Box 14">
            <a:extLst>
              <a:ext uri="{FF2B5EF4-FFF2-40B4-BE49-F238E27FC236}">
                <a16:creationId xmlns:a16="http://schemas.microsoft.com/office/drawing/2014/main" id="{C708E024-FDD1-CF4A-B994-70B743C77BEF}"/>
              </a:ext>
            </a:extLst>
          </p:cNvPr>
          <p:cNvSpPr txBox="1">
            <a:spLocks noChangeArrowheads="1"/>
          </p:cNvSpPr>
          <p:nvPr/>
        </p:nvSpPr>
        <p:spPr bwMode="auto">
          <a:xfrm rot="-5400000">
            <a:off x="-1405731" y="2602706"/>
            <a:ext cx="3098800" cy="287338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lnSpc>
                <a:spcPct val="80000"/>
              </a:lnSpc>
              <a:spcBef>
                <a:spcPct val="50000"/>
              </a:spcBef>
            </a:pPr>
            <a:r>
              <a:rPr lang="en-GB" altLang="en-US" sz="1600" b="1">
                <a:latin typeface="Arial" panose="020B0604020202020204" pitchFamily="34" charset="0"/>
              </a:rPr>
              <a:t>W m</a:t>
            </a:r>
            <a:r>
              <a:rPr lang="en-GB" altLang="en-US" sz="1600" b="1" baseline="30000">
                <a:latin typeface="Arial" panose="020B0604020202020204" pitchFamily="34" charset="0"/>
              </a:rPr>
              <a:t>-2 </a:t>
            </a:r>
            <a:r>
              <a:rPr lang="en-GB" altLang="en-US" sz="1600" b="1">
                <a:latin typeface="Symbol" pitchFamily="2" charset="2"/>
              </a:rPr>
              <a:t>l</a:t>
            </a:r>
            <a:r>
              <a:rPr lang="en-GB" altLang="en-US" sz="1600" b="1" baseline="30000">
                <a:latin typeface="Arial" panose="020B0604020202020204" pitchFamily="34" charset="0"/>
              </a:rPr>
              <a:t>-1</a:t>
            </a:r>
            <a:r>
              <a:rPr lang="en-GB" altLang="en-US" sz="1600" b="1">
                <a:latin typeface="Arial" panose="020B0604020202020204" pitchFamily="34" charset="0"/>
              </a:rPr>
              <a:t> sr </a:t>
            </a:r>
            <a:r>
              <a:rPr lang="en-GB" altLang="en-US" sz="1600" b="1" baseline="30000">
                <a:latin typeface="Arial" panose="020B0604020202020204" pitchFamily="34" charset="0"/>
              </a:rPr>
              <a:t>-1</a:t>
            </a:r>
            <a:r>
              <a:rPr lang="en-GB" altLang="en-US" sz="1600" b="1">
                <a:latin typeface="Arial" panose="020B0604020202020204" pitchFamily="34" charset="0"/>
              </a:rPr>
              <a:t>                             </a:t>
            </a:r>
          </a:p>
        </p:txBody>
      </p:sp>
      <p:graphicFrame>
        <p:nvGraphicFramePr>
          <p:cNvPr id="13315" name="Object 16">
            <a:extLst>
              <a:ext uri="{FF2B5EF4-FFF2-40B4-BE49-F238E27FC236}">
                <a16:creationId xmlns:a16="http://schemas.microsoft.com/office/drawing/2014/main" id="{A0521D56-1E81-A34F-A4F7-2AC408ED99A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443663" y="3429000"/>
          <a:ext cx="1368425" cy="831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02" name="Equation" r:id="rId7" imgW="7461250" imgH="4533900" progId="Equation.3">
                  <p:embed/>
                </p:oleObj>
              </mc:Choice>
              <mc:Fallback>
                <p:oleObj name="Equation" r:id="rId7" imgW="7461250" imgH="4533900" progId="Equation.3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43663" y="3429000"/>
                        <a:ext cx="1368425" cy="831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321" name="Text Box 17">
            <a:extLst>
              <a:ext uri="{FF2B5EF4-FFF2-40B4-BE49-F238E27FC236}">
                <a16:creationId xmlns:a16="http://schemas.microsoft.com/office/drawing/2014/main" id="{456B6616-7E1A-B34B-B4DD-94A3B766E8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67400" y="4581525"/>
            <a:ext cx="5095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GB" altLang="en-US">
                <a:latin typeface="Arial" panose="020B0604020202020204" pitchFamily="34" charset="0"/>
                <a:sym typeface="Wingdings" pitchFamily="2" charset="2"/>
              </a:rPr>
              <a:t></a:t>
            </a:r>
            <a:endParaRPr lang="en-GB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6" grpId="0"/>
      <p:bldP spid="1332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9937" name="Object 3">
            <a:extLst>
              <a:ext uri="{FF2B5EF4-FFF2-40B4-BE49-F238E27FC236}">
                <a16:creationId xmlns:a16="http://schemas.microsoft.com/office/drawing/2014/main" id="{0C85D019-0CC1-DC48-88CE-58C9130C922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0" y="3390900"/>
          <a:ext cx="5435600" cy="3467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55" name="Image" r:id="rId4" imgW="4572000" imgH="3314700" progId="PhotoshopElements.Image.2">
                  <p:embed/>
                </p:oleObj>
              </mc:Choice>
              <mc:Fallback>
                <p:oleObj name="Image" r:id="rId4" imgW="4572000" imgH="3314700" progId="PhotoshopElements.Image.2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3390900"/>
                        <a:ext cx="5435600" cy="3467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938" name="Text Box 4">
            <a:extLst>
              <a:ext uri="{FF2B5EF4-FFF2-40B4-BE49-F238E27FC236}">
                <a16:creationId xmlns:a16="http://schemas.microsoft.com/office/drawing/2014/main" id="{FC0E0A51-6D54-E544-9659-1EFCB081CF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0400" y="260350"/>
            <a:ext cx="76739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GB" altLang="en-US" sz="2800" b="1">
                <a:solidFill>
                  <a:srgbClr val="FF0000"/>
                </a:solidFill>
                <a:latin typeface="Arial" panose="020B0604020202020204" pitchFamily="34" charset="0"/>
              </a:rPr>
              <a:t>‘Thermal’ spectrum of radiation: Blackbody</a:t>
            </a:r>
          </a:p>
        </p:txBody>
      </p:sp>
      <p:sp>
        <p:nvSpPr>
          <p:cNvPr id="39939" name="Text Box 5">
            <a:extLst>
              <a:ext uri="{FF2B5EF4-FFF2-40B4-BE49-F238E27FC236}">
                <a16:creationId xmlns:a16="http://schemas.microsoft.com/office/drawing/2014/main" id="{4A11FFFF-D49A-7549-A75F-20A763CD22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825" y="981075"/>
            <a:ext cx="33893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GB" altLang="en-US">
                <a:solidFill>
                  <a:srgbClr val="FF0000"/>
                </a:solidFill>
                <a:latin typeface="Arial" panose="020B0604020202020204" pitchFamily="34" charset="0"/>
              </a:rPr>
              <a:t>Wien displacement law</a:t>
            </a:r>
            <a:r>
              <a:rPr lang="en-GB" altLang="en-US">
                <a:latin typeface="Arial" panose="020B0604020202020204" pitchFamily="34" charset="0"/>
              </a:rPr>
              <a:t>:</a:t>
            </a:r>
          </a:p>
        </p:txBody>
      </p:sp>
      <p:graphicFrame>
        <p:nvGraphicFramePr>
          <p:cNvPr id="39940" name="Object 6">
            <a:extLst>
              <a:ext uri="{FF2B5EF4-FFF2-40B4-BE49-F238E27FC236}">
                <a16:creationId xmlns:a16="http://schemas.microsoft.com/office/drawing/2014/main" id="{681CD2E7-ED89-F74B-AD0E-16CAAA4CE38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635375" y="836613"/>
          <a:ext cx="1584325" cy="727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56" name="Equation" r:id="rId6" imgW="10534650" imgH="4826000" progId="Equation.3">
                  <p:embed/>
                </p:oleObj>
              </mc:Choice>
              <mc:Fallback>
                <p:oleObj name="Equation" r:id="rId6" imgW="10534650" imgH="48260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35375" y="836613"/>
                        <a:ext cx="1584325" cy="727075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941" name="Text Box 10">
            <a:extLst>
              <a:ext uri="{FF2B5EF4-FFF2-40B4-BE49-F238E27FC236}">
                <a16:creationId xmlns:a16="http://schemas.microsoft.com/office/drawing/2014/main" id="{958A4120-AAFC-1F49-8937-CC29A84223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96188" y="976313"/>
            <a:ext cx="132556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GB" altLang="en-US">
                <a:latin typeface="Arial" panose="020B0604020202020204" pitchFamily="34" charset="0"/>
              </a:rPr>
              <a:t>(</a:t>
            </a:r>
            <a:r>
              <a:rPr lang="en-GB" altLang="en-US" i="1">
                <a:latin typeface="Symbol" pitchFamily="2" charset="2"/>
              </a:rPr>
              <a:t>n</a:t>
            </a:r>
            <a:r>
              <a:rPr lang="en-GB" altLang="en-US">
                <a:latin typeface="Arial" panose="020B0604020202020204" pitchFamily="34" charset="0"/>
              </a:rPr>
              <a:t> in Hz)</a:t>
            </a:r>
          </a:p>
        </p:txBody>
      </p:sp>
      <p:sp>
        <p:nvSpPr>
          <p:cNvPr id="39942" name="Line 11">
            <a:extLst>
              <a:ext uri="{FF2B5EF4-FFF2-40B4-BE49-F238E27FC236}">
                <a16:creationId xmlns:a16="http://schemas.microsoft.com/office/drawing/2014/main" id="{BEEF6222-1D01-704E-A370-CE2D1C51067B}"/>
              </a:ext>
            </a:extLst>
          </p:cNvPr>
          <p:cNvSpPr>
            <a:spLocks noChangeShapeType="1"/>
          </p:cNvSpPr>
          <p:nvPr/>
        </p:nvSpPr>
        <p:spPr bwMode="auto">
          <a:xfrm>
            <a:off x="6588125" y="1773238"/>
            <a:ext cx="144463" cy="503237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39943" name="Picture 12" descr="black_body">
            <a:extLst>
              <a:ext uri="{FF2B5EF4-FFF2-40B4-BE49-F238E27FC236}">
                <a16:creationId xmlns:a16="http://schemas.microsoft.com/office/drawing/2014/main" id="{7E2ECAB3-AF7D-8849-8459-75BEEDA82D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5600" y="2276475"/>
            <a:ext cx="3708400" cy="3343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944" name="Line 13">
            <a:extLst>
              <a:ext uri="{FF2B5EF4-FFF2-40B4-BE49-F238E27FC236}">
                <a16:creationId xmlns:a16="http://schemas.microsoft.com/office/drawing/2014/main" id="{678E781F-6296-6849-8C3A-8B62CE7D3CF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235825" y="2349500"/>
            <a:ext cx="1511300" cy="2303463"/>
          </a:xfrm>
          <a:prstGeom prst="line">
            <a:avLst/>
          </a:prstGeom>
          <a:noFill/>
          <a:ln w="28575">
            <a:solidFill>
              <a:srgbClr val="FF0000"/>
            </a:solidFill>
            <a:prstDash val="lg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945" name="Line 14">
            <a:extLst>
              <a:ext uri="{FF2B5EF4-FFF2-40B4-BE49-F238E27FC236}">
                <a16:creationId xmlns:a16="http://schemas.microsoft.com/office/drawing/2014/main" id="{33422E22-45CC-4F49-9EF7-8BB469A1495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140200" y="1484313"/>
            <a:ext cx="1800225" cy="1944687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946" name="Text Box 15">
            <a:extLst>
              <a:ext uri="{FF2B5EF4-FFF2-40B4-BE49-F238E27FC236}">
                <a16:creationId xmlns:a16="http://schemas.microsoft.com/office/drawing/2014/main" id="{FEB209F0-B20D-E741-9DF7-D68EA23C51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35600" y="981075"/>
            <a:ext cx="4556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GB" altLang="en-US">
                <a:latin typeface="Arial" panose="020B0604020202020204" pitchFamily="34" charset="0"/>
              </a:rPr>
              <a:t>or</a:t>
            </a:r>
          </a:p>
        </p:txBody>
      </p:sp>
      <p:sp>
        <p:nvSpPr>
          <p:cNvPr id="39947" name="Text Box 16">
            <a:extLst>
              <a:ext uri="{FF2B5EF4-FFF2-40B4-BE49-F238E27FC236}">
                <a16:creationId xmlns:a16="http://schemas.microsoft.com/office/drawing/2014/main" id="{CC4F91ED-672E-104E-BBB9-F45225F63D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67400" y="1484313"/>
            <a:ext cx="3182938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30000"/>
              </a:spcBef>
            </a:pPr>
            <a:r>
              <a:rPr lang="en-GB" altLang="en-US" sz="1600">
                <a:latin typeface="Arial" panose="020B0604020202020204" pitchFamily="34" charset="0"/>
              </a:rPr>
              <a:t>(remember</a:t>
            </a:r>
            <a:r>
              <a:rPr lang="en-GB" altLang="en-US" sz="1600">
                <a:latin typeface="Symbol" pitchFamily="2" charset="2"/>
              </a:rPr>
              <a:t>  </a:t>
            </a:r>
            <a:r>
              <a:rPr lang="en-GB" altLang="en-US" sz="1600" i="1">
                <a:latin typeface="Symbol" pitchFamily="2" charset="2"/>
              </a:rPr>
              <a:t>ln</a:t>
            </a:r>
            <a:r>
              <a:rPr lang="en-GB" altLang="en-US" sz="1600">
                <a:latin typeface="Arial" panose="020B0604020202020204" pitchFamily="34" charset="0"/>
              </a:rPr>
              <a:t> </a:t>
            </a:r>
            <a:r>
              <a:rPr lang="en-GB" altLang="en-US" sz="1600"/>
              <a:t>= </a:t>
            </a:r>
            <a:r>
              <a:rPr lang="en-GB" altLang="en-US" sz="1600" i="1"/>
              <a:t>c</a:t>
            </a:r>
            <a:r>
              <a:rPr lang="en-GB" altLang="en-US" sz="1600"/>
              <a:t> = 3 </a:t>
            </a:r>
            <a:r>
              <a:rPr lang="en-GB" altLang="en-US" sz="1600">
                <a:latin typeface="Arial" panose="020B0604020202020204" pitchFamily="34" charset="0"/>
              </a:rPr>
              <a:t>x</a:t>
            </a:r>
            <a:r>
              <a:rPr lang="en-GB" altLang="en-US" sz="1600"/>
              <a:t> 10</a:t>
            </a:r>
            <a:r>
              <a:rPr lang="en-GB" altLang="en-US" sz="1600" baseline="30000"/>
              <a:t>8</a:t>
            </a:r>
            <a:r>
              <a:rPr lang="en-GB" altLang="en-US" sz="1600">
                <a:latin typeface="Arial" panose="020B0604020202020204" pitchFamily="34" charset="0"/>
              </a:rPr>
              <a:t> m s</a:t>
            </a:r>
            <a:r>
              <a:rPr lang="en-GB" altLang="en-US" sz="1600" baseline="30000">
                <a:latin typeface="Arial" panose="020B0604020202020204" pitchFamily="34" charset="0"/>
              </a:rPr>
              <a:t>-1</a:t>
            </a:r>
            <a:r>
              <a:rPr lang="en-GB" altLang="en-US" sz="1600">
                <a:latin typeface="Arial" panose="020B0604020202020204" pitchFamily="34" charset="0"/>
              </a:rPr>
              <a:t>)</a:t>
            </a:r>
          </a:p>
        </p:txBody>
      </p:sp>
      <p:graphicFrame>
        <p:nvGraphicFramePr>
          <p:cNvPr id="39948" name="Object 19">
            <a:extLst>
              <a:ext uri="{FF2B5EF4-FFF2-40B4-BE49-F238E27FC236}">
                <a16:creationId xmlns:a16="http://schemas.microsoft.com/office/drawing/2014/main" id="{B18EFFA6-2590-B44F-B6E0-217CFBD24BE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011863" y="1025525"/>
          <a:ext cx="1296987" cy="404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57" name="Equation" r:id="rId9" imgW="8921750" imgH="2781300" progId="Equation.3">
                  <p:embed/>
                </p:oleObj>
              </mc:Choice>
              <mc:Fallback>
                <p:oleObj name="Equation" r:id="rId9" imgW="8921750" imgH="2781300" progId="Equation.3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11863" y="1025525"/>
                        <a:ext cx="1296987" cy="404813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Text Box 3">
            <a:extLst>
              <a:ext uri="{FF2B5EF4-FFF2-40B4-BE49-F238E27FC236}">
                <a16:creationId xmlns:a16="http://schemas.microsoft.com/office/drawing/2014/main" id="{C3CF06CD-82AA-6B48-9371-6C72B60050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09688" y="260350"/>
            <a:ext cx="63754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GB" altLang="en-US" sz="2800" b="1">
                <a:solidFill>
                  <a:srgbClr val="FF0000"/>
                </a:solidFill>
                <a:latin typeface="Arial" panose="020B0604020202020204" pitchFamily="34" charset="0"/>
              </a:rPr>
              <a:t>‘Thermal’ spectrum of radiation: e.g.</a:t>
            </a:r>
          </a:p>
        </p:txBody>
      </p:sp>
      <p:sp>
        <p:nvSpPr>
          <p:cNvPr id="49155" name="Text Box 4">
            <a:extLst>
              <a:ext uri="{FF2B5EF4-FFF2-40B4-BE49-F238E27FC236}">
                <a16:creationId xmlns:a16="http://schemas.microsoft.com/office/drawing/2014/main" id="{48DB08FB-358D-2D4D-A98F-9DDF892265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313" y="1125538"/>
            <a:ext cx="8351837" cy="118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GB" altLang="en-US">
                <a:latin typeface="Arial" panose="020B0604020202020204" pitchFamily="34" charset="0"/>
              </a:rPr>
              <a:t>The best example of a blackbody is provided by the spectrum of the </a:t>
            </a:r>
            <a:r>
              <a:rPr lang="en-GB" altLang="en-US">
                <a:solidFill>
                  <a:srgbClr val="FF0000"/>
                </a:solidFill>
                <a:latin typeface="Arial" panose="020B0604020202020204" pitchFamily="34" charset="0"/>
              </a:rPr>
              <a:t>microwave background</a:t>
            </a:r>
            <a:r>
              <a:rPr lang="en-GB" altLang="en-US">
                <a:latin typeface="Arial" panose="020B0604020202020204" pitchFamily="34" charset="0"/>
              </a:rPr>
              <a:t>, the relic of the </a:t>
            </a:r>
          </a:p>
          <a:p>
            <a:pPr algn="ctr" eaLnBrk="1" hangingPunct="1"/>
            <a:r>
              <a:rPr lang="en-GB" altLang="en-US">
                <a:latin typeface="Arial" panose="020B0604020202020204" pitchFamily="34" charset="0"/>
              </a:rPr>
              <a:t>Big Bang, known to be now at 2.7 K. </a:t>
            </a:r>
          </a:p>
        </p:txBody>
      </p:sp>
      <p:pic>
        <p:nvPicPr>
          <p:cNvPr id="49156" name="Picture 5" descr="CMB_intensity">
            <a:extLst>
              <a:ext uri="{FF2B5EF4-FFF2-40B4-BE49-F238E27FC236}">
                <a16:creationId xmlns:a16="http://schemas.microsoft.com/office/drawing/2014/main" id="{9598B0B3-3C49-9342-9FF9-147AC475A5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175" y="3357563"/>
            <a:ext cx="4897438" cy="306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157" name="Picture 6" descr="firas_spectrum">
            <a:extLst>
              <a:ext uri="{FF2B5EF4-FFF2-40B4-BE49-F238E27FC236}">
                <a16:creationId xmlns:a16="http://schemas.microsoft.com/office/drawing/2014/main" id="{308DC159-F849-1D48-9924-EB7A17DE1D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3505200"/>
            <a:ext cx="3744913" cy="309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 descr="cmbr_pink.gif">
            <a:extLst>
              <a:ext uri="{FF2B5EF4-FFF2-40B4-BE49-F238E27FC236}">
                <a16:creationId xmlns:a16="http://schemas.microsoft.com/office/drawing/2014/main" id="{8F288B47-E3A7-D040-BCA6-1F8223E05A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2262188"/>
            <a:ext cx="5786438" cy="297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15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3" name="Picture 2" descr="StarBB">
            <a:extLst>
              <a:ext uri="{FF2B5EF4-FFF2-40B4-BE49-F238E27FC236}">
                <a16:creationId xmlns:a16="http://schemas.microsoft.com/office/drawing/2014/main" id="{F564CEB4-D715-B448-B3DD-D13A1BD9E6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lum bright="-10000" contrast="-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447800"/>
            <a:ext cx="5791200" cy="4506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034" name="Text Box 4">
            <a:extLst>
              <a:ext uri="{FF2B5EF4-FFF2-40B4-BE49-F238E27FC236}">
                <a16:creationId xmlns:a16="http://schemas.microsoft.com/office/drawing/2014/main" id="{23242E15-F1CE-C249-A164-AF7E5CEE42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2138" y="188913"/>
            <a:ext cx="76644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GB" altLang="en-US" sz="2800" b="1">
                <a:solidFill>
                  <a:srgbClr val="FF0000"/>
                </a:solidFill>
                <a:latin typeface="Arial" panose="020B0604020202020204" pitchFamily="34" charset="0"/>
              </a:rPr>
              <a:t>‘Thermal’ spectrum of radiation: e.g. STARS</a:t>
            </a:r>
          </a:p>
        </p:txBody>
      </p:sp>
      <p:sp>
        <p:nvSpPr>
          <p:cNvPr id="44035" name="Text Box 5">
            <a:extLst>
              <a:ext uri="{FF2B5EF4-FFF2-40B4-BE49-F238E27FC236}">
                <a16:creationId xmlns:a16="http://schemas.microsoft.com/office/drawing/2014/main" id="{53C7543D-6641-1541-809F-A56A0AE75C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6313" y="908050"/>
            <a:ext cx="7572375" cy="2554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GB" altLang="en-US">
                <a:solidFill>
                  <a:srgbClr val="FF0000"/>
                </a:solidFill>
                <a:latin typeface="Arial" panose="020B0604020202020204" pitchFamily="34" charset="0"/>
              </a:rPr>
              <a:t>Effective temperature </a:t>
            </a:r>
            <a:r>
              <a:rPr lang="en-GB" altLang="en-US" i="1">
                <a:solidFill>
                  <a:srgbClr val="FF0000"/>
                </a:solidFill>
              </a:rPr>
              <a:t>T</a:t>
            </a:r>
            <a:r>
              <a:rPr lang="en-GB" altLang="en-US" baseline="-25000">
                <a:solidFill>
                  <a:srgbClr val="FF0000"/>
                </a:solidFill>
                <a:latin typeface="Arial" panose="020B0604020202020204" pitchFamily="34" charset="0"/>
              </a:rPr>
              <a:t>eff </a:t>
            </a:r>
            <a:r>
              <a:rPr lang="en-GB" altLang="en-US">
                <a:latin typeface="Arial" panose="020B0604020202020204" pitchFamily="34" charset="0"/>
              </a:rPr>
              <a:t>of a star: Temperature of the blackbody </a:t>
            </a:r>
          </a:p>
          <a:p>
            <a:pPr algn="ctr" eaLnBrk="1" hangingPunct="1"/>
            <a:r>
              <a:rPr lang="en-GB" altLang="en-US">
                <a:latin typeface="Arial" panose="020B0604020202020204" pitchFamily="34" charset="0"/>
              </a:rPr>
              <a:t>                                                                               that would emit</a:t>
            </a:r>
          </a:p>
          <a:p>
            <a:pPr algn="ctr" eaLnBrk="1" hangingPunct="1"/>
            <a:r>
              <a:rPr lang="en-GB" altLang="en-US">
                <a:latin typeface="Arial" panose="020B0604020202020204" pitchFamily="34" charset="0"/>
              </a:rPr>
              <a:t>                                                                               the same total</a:t>
            </a:r>
          </a:p>
          <a:p>
            <a:pPr algn="ctr" eaLnBrk="1" hangingPunct="1"/>
            <a:r>
              <a:rPr lang="en-GB" altLang="en-US">
                <a:latin typeface="Arial" panose="020B0604020202020204" pitchFamily="34" charset="0"/>
              </a:rPr>
              <a:t>                                                                               energy as the </a:t>
            </a:r>
          </a:p>
          <a:p>
            <a:pPr algn="ctr" eaLnBrk="1" hangingPunct="1"/>
            <a:r>
              <a:rPr lang="en-GB" altLang="en-US">
                <a:latin typeface="Arial" panose="020B0604020202020204" pitchFamily="34" charset="0"/>
              </a:rPr>
              <a:t>                                                                               star</a:t>
            </a:r>
          </a:p>
          <a:p>
            <a:pPr algn="ctr" eaLnBrk="1" hangingPunct="1"/>
            <a:endParaRPr lang="en-GB" altLang="en-US">
              <a:latin typeface="Arial" panose="020B0604020202020204" pitchFamily="34" charset="0"/>
            </a:endParaRPr>
          </a:p>
          <a:p>
            <a:pPr algn="ctr" eaLnBrk="1" hangingPunct="1"/>
            <a:r>
              <a:rPr lang="en-GB" altLang="en-US">
                <a:latin typeface="Arial" panose="020B0604020202020204" pitchFamily="34" charset="0"/>
              </a:rPr>
              <a:t>                                                                               For the </a:t>
            </a:r>
            <a:r>
              <a:rPr lang="en-GB" altLang="en-US">
                <a:solidFill>
                  <a:srgbClr val="FF0000"/>
                </a:solidFill>
                <a:latin typeface="Arial" panose="020B0604020202020204" pitchFamily="34" charset="0"/>
              </a:rPr>
              <a:t>Sun</a:t>
            </a:r>
            <a:r>
              <a:rPr lang="en-GB" altLang="en-US">
                <a:latin typeface="Arial" panose="020B0604020202020204" pitchFamily="34" charset="0"/>
              </a:rPr>
              <a:t>:</a:t>
            </a:r>
          </a:p>
          <a:p>
            <a:pPr algn="ctr" eaLnBrk="1" hangingPunct="1"/>
            <a:r>
              <a:rPr lang="en-GB" altLang="en-US">
                <a:latin typeface="Arial" panose="020B0604020202020204" pitchFamily="34" charset="0"/>
              </a:rPr>
              <a:t>                                                                               </a:t>
            </a:r>
            <a:r>
              <a:rPr lang="en-GB" altLang="en-US" i="1"/>
              <a:t>T</a:t>
            </a:r>
            <a:r>
              <a:rPr lang="en-GB" altLang="en-US" baseline="-25000">
                <a:latin typeface="Arial" panose="020B0604020202020204" pitchFamily="34" charset="0"/>
              </a:rPr>
              <a:t>eff</a:t>
            </a:r>
            <a:r>
              <a:rPr lang="en-GB" altLang="en-US">
                <a:latin typeface="Arial" panose="020B0604020202020204" pitchFamily="34" charset="0"/>
              </a:rPr>
              <a:t>       6000 K</a:t>
            </a:r>
          </a:p>
        </p:txBody>
      </p:sp>
      <p:graphicFrame>
        <p:nvGraphicFramePr>
          <p:cNvPr id="44036" name="Object 6">
            <a:extLst>
              <a:ext uri="{FF2B5EF4-FFF2-40B4-BE49-F238E27FC236}">
                <a16:creationId xmlns:a16="http://schemas.microsoft.com/office/drawing/2014/main" id="{CED2517A-EC28-9245-A337-30DCB142F77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162800" y="3136900"/>
          <a:ext cx="2159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39" name="Equation" r:id="rId5" imgW="1460500" imgH="1460500" progId="Equation.3">
                  <p:embed/>
                </p:oleObj>
              </mc:Choice>
              <mc:Fallback>
                <p:oleObj name="Equation" r:id="rId5" imgW="1460500" imgH="14605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62800" y="3136900"/>
                        <a:ext cx="215900" cy="215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Text Box 4">
            <a:extLst>
              <a:ext uri="{FF2B5EF4-FFF2-40B4-BE49-F238E27FC236}">
                <a16:creationId xmlns:a16="http://schemas.microsoft.com/office/drawing/2014/main" id="{033B9507-EFF9-0546-8EB9-5065E045E7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9200" y="1752600"/>
            <a:ext cx="27320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b="1">
                <a:solidFill>
                  <a:srgbClr val="FF0000"/>
                </a:solidFill>
                <a:latin typeface="Times New Roman" panose="02020603050405020304" pitchFamily="18" charset="0"/>
              </a:rPr>
              <a:t>Intrinsic Properties</a:t>
            </a:r>
          </a:p>
        </p:txBody>
      </p:sp>
      <p:sp>
        <p:nvSpPr>
          <p:cNvPr id="46082" name="Text Box 5">
            <a:extLst>
              <a:ext uri="{FF2B5EF4-FFF2-40B4-BE49-F238E27FC236}">
                <a16:creationId xmlns:a16="http://schemas.microsoft.com/office/drawing/2014/main" id="{4BEED8AD-F955-1242-A6FD-80B2539C96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00600" y="1752600"/>
            <a:ext cx="27146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b="1" i="1">
                <a:solidFill>
                  <a:schemeClr val="accent2"/>
                </a:solidFill>
                <a:latin typeface="Times New Roman" panose="02020603050405020304" pitchFamily="18" charset="0"/>
              </a:rPr>
              <a:t>Observed Properties</a:t>
            </a:r>
          </a:p>
        </p:txBody>
      </p:sp>
      <p:sp>
        <p:nvSpPr>
          <p:cNvPr id="46083" name="Line 6">
            <a:extLst>
              <a:ext uri="{FF2B5EF4-FFF2-40B4-BE49-F238E27FC236}">
                <a16:creationId xmlns:a16="http://schemas.microsoft.com/office/drawing/2014/main" id="{4E41B4D2-25C2-EC42-BC19-BB1625CD79EE}"/>
              </a:ext>
            </a:extLst>
          </p:cNvPr>
          <p:cNvSpPr>
            <a:spLocks noChangeShapeType="1"/>
          </p:cNvSpPr>
          <p:nvPr/>
        </p:nvSpPr>
        <p:spPr bwMode="auto">
          <a:xfrm>
            <a:off x="1066800" y="2362200"/>
            <a:ext cx="6858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6084" name="Line 7">
            <a:extLst>
              <a:ext uri="{FF2B5EF4-FFF2-40B4-BE49-F238E27FC236}">
                <a16:creationId xmlns:a16="http://schemas.microsoft.com/office/drawing/2014/main" id="{F545D2A2-F044-0D48-B450-D375126BDFF0}"/>
              </a:ext>
            </a:extLst>
          </p:cNvPr>
          <p:cNvSpPr>
            <a:spLocks noChangeShapeType="1"/>
          </p:cNvSpPr>
          <p:nvPr/>
        </p:nvSpPr>
        <p:spPr bwMode="auto">
          <a:xfrm>
            <a:off x="4419600" y="1371600"/>
            <a:ext cx="0" cy="3276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6085" name="Text Box 8">
            <a:extLst>
              <a:ext uri="{FF2B5EF4-FFF2-40B4-BE49-F238E27FC236}">
                <a16:creationId xmlns:a16="http://schemas.microsoft.com/office/drawing/2014/main" id="{30CB1242-79B4-6847-9595-962C195FDF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3325" y="2708275"/>
            <a:ext cx="1741488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>
                <a:solidFill>
                  <a:srgbClr val="FF0000"/>
                </a:solidFill>
                <a:latin typeface="Times New Roman" panose="02020603050405020304" pitchFamily="18" charset="0"/>
              </a:rPr>
              <a:t>Luminosity</a:t>
            </a:r>
          </a:p>
          <a:p>
            <a:pPr algn="ctr" eaLnBrk="1" hangingPunct="1"/>
            <a:r>
              <a:rPr lang="en-US" altLang="en-US">
                <a:solidFill>
                  <a:srgbClr val="FF0000"/>
                </a:solidFill>
                <a:latin typeface="Times New Roman" panose="02020603050405020304" pitchFamily="18" charset="0"/>
              </a:rPr>
              <a:t>Mass</a:t>
            </a:r>
          </a:p>
          <a:p>
            <a:pPr algn="ctr" eaLnBrk="1" hangingPunct="1"/>
            <a:r>
              <a:rPr lang="en-US" altLang="en-US">
                <a:solidFill>
                  <a:srgbClr val="FF0000"/>
                </a:solidFill>
                <a:latin typeface="Times New Roman" panose="02020603050405020304" pitchFamily="18" charset="0"/>
              </a:rPr>
              <a:t>Temperature</a:t>
            </a:r>
          </a:p>
          <a:p>
            <a:pPr algn="ctr" eaLnBrk="1" hangingPunct="1"/>
            <a:r>
              <a:rPr lang="en-US" altLang="en-US">
                <a:solidFill>
                  <a:srgbClr val="FF0000"/>
                </a:solidFill>
                <a:latin typeface="Times New Roman" panose="02020603050405020304" pitchFamily="18" charset="0"/>
              </a:rPr>
              <a:t>Size</a:t>
            </a:r>
          </a:p>
        </p:txBody>
      </p:sp>
      <p:sp>
        <p:nvSpPr>
          <p:cNvPr id="46086" name="Text Box 9">
            <a:extLst>
              <a:ext uri="{FF2B5EF4-FFF2-40B4-BE49-F238E27FC236}">
                <a16:creationId xmlns:a16="http://schemas.microsoft.com/office/drawing/2014/main" id="{7F5E62A7-5DC5-EE4B-8894-2D3348BA35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60925" y="2632075"/>
            <a:ext cx="1487488" cy="118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i="1">
                <a:solidFill>
                  <a:schemeClr val="accent2"/>
                </a:solidFill>
                <a:latin typeface="Times New Roman" panose="02020603050405020304" pitchFamily="18" charset="0"/>
              </a:rPr>
              <a:t>Brightness</a:t>
            </a:r>
          </a:p>
          <a:p>
            <a:pPr algn="ctr" eaLnBrk="1" hangingPunct="1"/>
            <a:r>
              <a:rPr lang="en-US" altLang="en-US" i="1">
                <a:solidFill>
                  <a:schemeClr val="accent2"/>
                </a:solidFill>
                <a:latin typeface="Times New Roman" panose="02020603050405020304" pitchFamily="18" charset="0"/>
              </a:rPr>
              <a:t>Distance</a:t>
            </a:r>
          </a:p>
          <a:p>
            <a:pPr algn="ctr" eaLnBrk="1" hangingPunct="1"/>
            <a:endParaRPr lang="en-US" altLang="en-US" i="1">
              <a:solidFill>
                <a:schemeClr val="accent2"/>
              </a:solidFill>
              <a:latin typeface="Times New Roman" panose="02020603050405020304" pitchFamily="18" charset="0"/>
            </a:endParaRPr>
          </a:p>
        </p:txBody>
      </p:sp>
      <p:sp>
        <p:nvSpPr>
          <p:cNvPr id="46087" name="Text Box 10">
            <a:extLst>
              <a:ext uri="{FF2B5EF4-FFF2-40B4-BE49-F238E27FC236}">
                <a16:creationId xmlns:a16="http://schemas.microsoft.com/office/drawing/2014/main" id="{EAAB7D60-4313-5C46-A410-C5DA859706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52850" y="476250"/>
            <a:ext cx="1493838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3200" b="1" u="sng">
                <a:solidFill>
                  <a:srgbClr val="008000"/>
                </a:solidFill>
                <a:latin typeface="Times New Roman" panose="02020603050405020304" pitchFamily="18" charset="0"/>
              </a:rPr>
              <a:t>STARS</a:t>
            </a:r>
          </a:p>
        </p:txBody>
      </p:sp>
      <p:sp>
        <p:nvSpPr>
          <p:cNvPr id="46088" name="Line 11">
            <a:extLst>
              <a:ext uri="{FF2B5EF4-FFF2-40B4-BE49-F238E27FC236}">
                <a16:creationId xmlns:a16="http://schemas.microsoft.com/office/drawing/2014/main" id="{DBAB1EBA-ED7B-9948-A151-B5266C8DC892}"/>
              </a:ext>
            </a:extLst>
          </p:cNvPr>
          <p:cNvSpPr>
            <a:spLocks noChangeShapeType="1"/>
          </p:cNvSpPr>
          <p:nvPr/>
        </p:nvSpPr>
        <p:spPr bwMode="auto">
          <a:xfrm>
            <a:off x="1143000" y="4648200"/>
            <a:ext cx="6858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6089" name="Text Box 12">
            <a:extLst>
              <a:ext uri="{FF2B5EF4-FFF2-40B4-BE49-F238E27FC236}">
                <a16:creationId xmlns:a16="http://schemas.microsoft.com/office/drawing/2014/main" id="{5E9735CF-ED25-7044-A607-486A5EC4A4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27125" y="4994275"/>
            <a:ext cx="7559675" cy="1077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3200">
                <a:latin typeface="Times New Roman" panose="02020603050405020304" pitchFamily="18" charset="0"/>
              </a:rPr>
              <a:t>Objectives are to obtain the intrinsic properties of stars.  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Text Box 2">
            <a:extLst>
              <a:ext uri="{FF2B5EF4-FFF2-40B4-BE49-F238E27FC236}">
                <a16:creationId xmlns:a16="http://schemas.microsoft.com/office/drawing/2014/main" id="{81C4BCA9-F04B-AF43-9089-14E2036237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228600"/>
            <a:ext cx="7772400" cy="532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buClr>
                <a:schemeClr val="tx1"/>
              </a:buClr>
            </a:pPr>
            <a:endParaRPr lang="en-US" altLang="en-US" sz="2800">
              <a:solidFill>
                <a:srgbClr val="33CC33"/>
              </a:solidFill>
              <a:latin typeface="Times New Roman" panose="02020603050405020304" pitchFamily="18" charset="0"/>
            </a:endParaRPr>
          </a:p>
          <a:p>
            <a:pPr algn="ctr" eaLnBrk="1" hangingPunct="1">
              <a:buClr>
                <a:schemeClr val="tx1"/>
              </a:buClr>
            </a:pPr>
            <a:r>
              <a:rPr lang="en-US" altLang="en-US" sz="2400">
                <a:solidFill>
                  <a:schemeClr val="tx1"/>
                </a:solidFill>
                <a:latin typeface="Times New Roman" panose="02020603050405020304" pitchFamily="18" charset="0"/>
              </a:rPr>
              <a:t>Astronomers want to know their </a:t>
            </a:r>
            <a:r>
              <a:rPr lang="en-US" altLang="en-US" sz="2400" u="sng">
                <a:solidFill>
                  <a:srgbClr val="FF0000"/>
                </a:solidFill>
                <a:latin typeface="Times New Roman" panose="02020603050405020304" pitchFamily="18" charset="0"/>
              </a:rPr>
              <a:t>intrinsic properties</a:t>
            </a:r>
            <a:r>
              <a:rPr lang="en-US" altLang="en-US" sz="2400">
                <a:solidFill>
                  <a:schemeClr val="tx1"/>
                </a:solidFill>
                <a:latin typeface="Times New Roman" panose="02020603050405020304" pitchFamily="18" charset="0"/>
              </a:rPr>
              <a:t> and compare them to one another to learn about them as a class of object</a:t>
            </a:r>
          </a:p>
          <a:p>
            <a:pPr algn="ctr" eaLnBrk="1" hangingPunct="1">
              <a:buClr>
                <a:schemeClr val="tx1"/>
              </a:buClr>
            </a:pPr>
            <a:endParaRPr lang="en-US" altLang="en-US" sz="2400">
              <a:solidFill>
                <a:schemeClr val="tx1"/>
              </a:solidFill>
              <a:latin typeface="Times New Roman" panose="02020603050405020304" pitchFamily="18" charset="0"/>
            </a:endParaRPr>
          </a:p>
          <a:p>
            <a:pPr algn="ctr" eaLnBrk="1" hangingPunct="1">
              <a:buClr>
                <a:schemeClr val="tx1"/>
              </a:buClr>
            </a:pPr>
            <a:r>
              <a:rPr lang="en-US" altLang="en-US" sz="2400">
                <a:solidFill>
                  <a:schemeClr val="tx1"/>
                </a:solidFill>
                <a:latin typeface="Times New Roman" panose="02020603050405020304" pitchFamily="18" charset="0"/>
              </a:rPr>
              <a:t>Want </a:t>
            </a:r>
            <a:r>
              <a:rPr lang="en-US" altLang="en-US" sz="2400" i="1">
                <a:solidFill>
                  <a:schemeClr val="tx1"/>
                </a:solidFill>
                <a:latin typeface="Times New Roman" panose="02020603050405020304" pitchFamily="18" charset="0"/>
              </a:rPr>
              <a:t>intrinsic</a:t>
            </a:r>
            <a:r>
              <a:rPr lang="en-US" altLang="en-US" sz="2400">
                <a:solidFill>
                  <a:schemeClr val="tx1"/>
                </a:solidFill>
                <a:latin typeface="Times New Roman" panose="02020603050405020304" pitchFamily="18" charset="0"/>
              </a:rPr>
              <a:t> energy output: </a:t>
            </a:r>
            <a:r>
              <a:rPr lang="en-US" altLang="en-US" sz="2400" u="sng">
                <a:solidFill>
                  <a:srgbClr val="FF0000"/>
                </a:solidFill>
                <a:latin typeface="Times New Roman" panose="02020603050405020304" pitchFamily="18" charset="0"/>
              </a:rPr>
              <a:t>luminosity</a:t>
            </a:r>
          </a:p>
          <a:p>
            <a:pPr algn="ctr" eaLnBrk="1" hangingPunct="1">
              <a:buClr>
                <a:schemeClr val="tx1"/>
              </a:buClr>
            </a:pPr>
            <a:endParaRPr lang="en-US" altLang="en-US" sz="2400" u="sng">
              <a:solidFill>
                <a:srgbClr val="FF0000"/>
              </a:solidFill>
              <a:latin typeface="Times New Roman" panose="02020603050405020304" pitchFamily="18" charset="0"/>
            </a:endParaRPr>
          </a:p>
          <a:p>
            <a:pPr algn="ctr" eaLnBrk="1" hangingPunct="1">
              <a:buClr>
                <a:schemeClr val="tx1"/>
              </a:buClr>
            </a:pPr>
            <a:r>
              <a:rPr lang="en-US" altLang="en-US" sz="2400">
                <a:solidFill>
                  <a:schemeClr val="tx1"/>
                </a:solidFill>
                <a:latin typeface="Times New Roman" panose="02020603050405020304" pitchFamily="18" charset="0"/>
              </a:rPr>
              <a:t>But we only measure is their </a:t>
            </a:r>
            <a:r>
              <a:rPr lang="en-US" altLang="en-US" sz="2400" i="1">
                <a:solidFill>
                  <a:schemeClr val="tx1"/>
                </a:solidFill>
                <a:latin typeface="Times New Roman" panose="02020603050405020304" pitchFamily="18" charset="0"/>
              </a:rPr>
              <a:t>observed</a:t>
            </a:r>
            <a:r>
              <a:rPr lang="en-US" altLang="en-US" sz="2400">
                <a:solidFill>
                  <a:schemeClr val="tx1"/>
                </a:solidFill>
                <a:latin typeface="Times New Roman" panose="02020603050405020304" pitchFamily="18" charset="0"/>
              </a:rPr>
              <a:t> </a:t>
            </a:r>
            <a:r>
              <a:rPr lang="en-US" altLang="en-US" sz="2400" i="1" u="sng">
                <a:solidFill>
                  <a:schemeClr val="accent2"/>
                </a:solidFill>
                <a:latin typeface="Times New Roman" panose="02020603050405020304" pitchFamily="18" charset="0"/>
              </a:rPr>
              <a:t>flux or brightness</a:t>
            </a:r>
          </a:p>
          <a:p>
            <a:pPr algn="ctr" eaLnBrk="1" hangingPunct="1">
              <a:buClr>
                <a:schemeClr val="tx1"/>
              </a:buClr>
            </a:pPr>
            <a:endParaRPr lang="en-US" altLang="en-US" sz="2400" u="sng">
              <a:solidFill>
                <a:srgbClr val="FF0000"/>
              </a:solidFill>
              <a:latin typeface="Times New Roman" panose="02020603050405020304" pitchFamily="18" charset="0"/>
            </a:endParaRPr>
          </a:p>
          <a:p>
            <a:pPr algn="ctr" eaLnBrk="1" hangingPunct="1">
              <a:buClr>
                <a:schemeClr val="tx1"/>
              </a:buClr>
            </a:pPr>
            <a:r>
              <a:rPr lang="en-US" altLang="en-US" sz="2400">
                <a:solidFill>
                  <a:schemeClr val="tx1"/>
                </a:solidFill>
                <a:latin typeface="Times New Roman" panose="02020603050405020304" pitchFamily="18" charset="0"/>
              </a:rPr>
              <a:t>But </a:t>
            </a:r>
            <a:r>
              <a:rPr lang="en-US" altLang="en-US" sz="2400" i="1" u="sng">
                <a:solidFill>
                  <a:schemeClr val="accent2"/>
                </a:solidFill>
                <a:latin typeface="Times New Roman" panose="02020603050405020304" pitchFamily="18" charset="0"/>
              </a:rPr>
              <a:t>distance</a:t>
            </a:r>
            <a:r>
              <a:rPr lang="en-US" altLang="en-US" sz="2400">
                <a:solidFill>
                  <a:schemeClr val="tx1"/>
                </a:solidFill>
                <a:latin typeface="Times New Roman" panose="02020603050405020304" pitchFamily="18" charset="0"/>
              </a:rPr>
              <a:t> can convert </a:t>
            </a:r>
            <a:r>
              <a:rPr lang="en-US" altLang="en-US" sz="2400" i="1" u="sng">
                <a:solidFill>
                  <a:schemeClr val="accent2"/>
                </a:solidFill>
                <a:latin typeface="Times New Roman" panose="02020603050405020304" pitchFamily="18" charset="0"/>
              </a:rPr>
              <a:t>brightness</a:t>
            </a:r>
            <a:r>
              <a:rPr lang="en-US" altLang="en-US" sz="2400">
                <a:solidFill>
                  <a:schemeClr val="tx1"/>
                </a:solidFill>
                <a:latin typeface="Times New Roman" panose="02020603050405020304" pitchFamily="18" charset="0"/>
              </a:rPr>
              <a:t> into </a:t>
            </a:r>
            <a:r>
              <a:rPr lang="en-US" altLang="en-US" sz="2400" u="sng">
                <a:solidFill>
                  <a:srgbClr val="FF0000"/>
                </a:solidFill>
                <a:latin typeface="Times New Roman" panose="02020603050405020304" pitchFamily="18" charset="0"/>
              </a:rPr>
              <a:t>luminosity</a:t>
            </a:r>
          </a:p>
          <a:p>
            <a:pPr algn="ctr" eaLnBrk="1" hangingPunct="1">
              <a:buClr>
                <a:schemeClr val="tx1"/>
              </a:buClr>
            </a:pPr>
            <a:endParaRPr lang="en-US" altLang="en-US" sz="2400">
              <a:solidFill>
                <a:schemeClr val="tx1"/>
              </a:solidFill>
              <a:latin typeface="Times New Roman" panose="02020603050405020304" pitchFamily="18" charset="0"/>
            </a:endParaRPr>
          </a:p>
          <a:p>
            <a:pPr algn="ctr" eaLnBrk="1" hangingPunct="1">
              <a:buClr>
                <a:schemeClr val="tx1"/>
              </a:buClr>
            </a:pPr>
            <a:r>
              <a:rPr lang="en-US" altLang="en-US" sz="2400" i="1">
                <a:solidFill>
                  <a:srgbClr val="008000"/>
                </a:solidFill>
                <a:latin typeface="Times New Roman" panose="02020603050405020304" pitchFamily="18" charset="0"/>
              </a:rPr>
              <a:t>We measure brightness and distance and to get luminosity</a:t>
            </a:r>
          </a:p>
          <a:p>
            <a:pPr algn="ctr" eaLnBrk="1" hangingPunct="1">
              <a:buClr>
                <a:schemeClr val="tx1"/>
              </a:buClr>
            </a:pPr>
            <a:endParaRPr lang="en-US" altLang="en-US" sz="2400">
              <a:solidFill>
                <a:srgbClr val="FF0000"/>
              </a:solidFill>
              <a:latin typeface="Times New Roman" panose="02020603050405020304" pitchFamily="18" charset="0"/>
            </a:endParaRPr>
          </a:p>
          <a:p>
            <a:pPr algn="ctr" eaLnBrk="1" hangingPunct="1">
              <a:buClr>
                <a:schemeClr val="tx1"/>
              </a:buClr>
            </a:pPr>
            <a:r>
              <a:rPr lang="en-US" altLang="en-US" sz="2400">
                <a:solidFill>
                  <a:srgbClr val="FF0000"/>
                </a:solidFill>
                <a:latin typeface="Times New Roman" panose="02020603050405020304" pitchFamily="18" charset="0"/>
              </a:rPr>
              <a:t> </a:t>
            </a:r>
            <a:endParaRPr lang="en-US" altLang="en-US" sz="2400" u="sng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7106" name="Text Box 3">
            <a:extLst>
              <a:ext uri="{FF2B5EF4-FFF2-40B4-BE49-F238E27FC236}">
                <a16:creationId xmlns:a16="http://schemas.microsoft.com/office/drawing/2014/main" id="{5F0AB94F-2E61-424A-BC08-AF3E6E31C3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800" y="914400"/>
            <a:ext cx="990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29" name="Picture 1" descr="2014_new_flux1.gif">
            <a:extLst>
              <a:ext uri="{FF2B5EF4-FFF2-40B4-BE49-F238E27FC236}">
                <a16:creationId xmlns:a16="http://schemas.microsoft.com/office/drawing/2014/main" id="{05EA9D22-F2DC-4840-AAFE-24CA3B637B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81000"/>
            <a:ext cx="3124200" cy="241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130" name="Picture 2" descr="2014_new_flux2.gif">
            <a:extLst>
              <a:ext uri="{FF2B5EF4-FFF2-40B4-BE49-F238E27FC236}">
                <a16:creationId xmlns:a16="http://schemas.microsoft.com/office/drawing/2014/main" id="{E4C63B9D-2FD8-234B-8548-1326D3154F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423863"/>
            <a:ext cx="5286375" cy="405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 descr="2014_flux_new3.gif">
            <a:extLst>
              <a:ext uri="{FF2B5EF4-FFF2-40B4-BE49-F238E27FC236}">
                <a16:creationId xmlns:a16="http://schemas.microsoft.com/office/drawing/2014/main" id="{1C7E2405-60CA-754B-8899-3694390222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29100"/>
            <a:ext cx="9144000" cy="194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4" name="Text Box 2">
            <a:extLst>
              <a:ext uri="{FF2B5EF4-FFF2-40B4-BE49-F238E27FC236}">
                <a16:creationId xmlns:a16="http://schemas.microsoft.com/office/drawing/2014/main" id="{003576E1-F0F2-9F46-B60B-0C2B9115D0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60988" y="908050"/>
            <a:ext cx="3887787" cy="5561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>
                <a:solidFill>
                  <a:srgbClr val="FF0000"/>
                </a:solidFill>
                <a:latin typeface="Arial" panose="020B0604020202020204" pitchFamily="34" charset="0"/>
              </a:rPr>
              <a:t>Stefan-Boltzmann law</a:t>
            </a:r>
          </a:p>
          <a:p>
            <a:pPr algn="ctr" eaLnBrk="1" hangingPunct="1"/>
            <a:r>
              <a:rPr lang="en-US" altLang="en-US">
                <a:latin typeface="Arial" panose="020B0604020202020204" pitchFamily="34" charset="0"/>
              </a:rPr>
              <a:t>Area under Planck’s curve</a:t>
            </a:r>
          </a:p>
          <a:p>
            <a:pPr algn="ctr" eaLnBrk="1" hangingPunct="1"/>
            <a:r>
              <a:rPr lang="en-US" altLang="en-US">
                <a:latin typeface="Arial" panose="020B0604020202020204" pitchFamily="34" charset="0"/>
              </a:rPr>
              <a:t>(by integrating Planck’s function over wavelength and all solid angles) is the </a:t>
            </a:r>
            <a:r>
              <a:rPr lang="en-US" altLang="en-US" u="sng">
                <a:latin typeface="Arial" panose="020B0604020202020204" pitchFamily="34" charset="0"/>
              </a:rPr>
              <a:t>total power emitted per unit area</a:t>
            </a:r>
            <a:r>
              <a:rPr lang="en-US" altLang="en-US">
                <a:latin typeface="Arial" panose="020B0604020202020204" pitchFamily="34" charset="0"/>
              </a:rPr>
              <a:t>:</a:t>
            </a:r>
          </a:p>
          <a:p>
            <a:pPr algn="ctr" eaLnBrk="1" hangingPunct="1">
              <a:lnSpc>
                <a:spcPct val="140000"/>
              </a:lnSpc>
            </a:pPr>
            <a:r>
              <a:rPr lang="en-US" altLang="en-US">
                <a:latin typeface="Arial" panose="020B0604020202020204" pitchFamily="34" charset="0"/>
              </a:rPr>
              <a:t>                                 W m</a:t>
            </a:r>
            <a:r>
              <a:rPr lang="en-US" altLang="en-US" baseline="30000">
                <a:latin typeface="Arial" panose="020B0604020202020204" pitchFamily="34" charset="0"/>
              </a:rPr>
              <a:t>-2</a:t>
            </a:r>
          </a:p>
          <a:p>
            <a:pPr algn="ctr" eaLnBrk="1" hangingPunct="1">
              <a:lnSpc>
                <a:spcPct val="140000"/>
              </a:lnSpc>
            </a:pPr>
            <a:endParaRPr lang="en-GB" altLang="en-US" baseline="30000">
              <a:latin typeface="Arial" panose="020B0604020202020204" pitchFamily="34" charset="0"/>
            </a:endParaRPr>
          </a:p>
          <a:p>
            <a:pPr algn="ctr" eaLnBrk="1" hangingPunct="1">
              <a:lnSpc>
                <a:spcPct val="140000"/>
              </a:lnSpc>
            </a:pPr>
            <a:endParaRPr lang="en-US" altLang="en-US" baseline="30000">
              <a:latin typeface="Arial" panose="020B0604020202020204" pitchFamily="34" charset="0"/>
            </a:endParaRPr>
          </a:p>
          <a:p>
            <a:pPr algn="ctr" eaLnBrk="1" hangingPunct="1">
              <a:lnSpc>
                <a:spcPct val="60000"/>
              </a:lnSpc>
            </a:pPr>
            <a:endParaRPr lang="en-US" altLang="en-US">
              <a:latin typeface="Arial" panose="020B0604020202020204" pitchFamily="34" charset="0"/>
            </a:endParaRPr>
          </a:p>
          <a:p>
            <a:pPr algn="ctr" eaLnBrk="1" hangingPunct="1">
              <a:buFont typeface="Symbol" pitchFamily="2" charset="2"/>
              <a:buChar char="s"/>
            </a:pPr>
            <a:r>
              <a:rPr lang="en-US" altLang="en-US" sz="2200">
                <a:latin typeface="Arial" panose="020B0604020202020204" pitchFamily="34" charset="0"/>
              </a:rPr>
              <a:t>= 5.67 x 10</a:t>
            </a:r>
            <a:r>
              <a:rPr lang="en-US" altLang="en-US" sz="2200" baseline="30000">
                <a:latin typeface="Arial" panose="020B0604020202020204" pitchFamily="34" charset="0"/>
              </a:rPr>
              <a:t>-8</a:t>
            </a:r>
            <a:r>
              <a:rPr lang="en-US" altLang="en-US" sz="2200">
                <a:latin typeface="Arial" panose="020B0604020202020204" pitchFamily="34" charset="0"/>
              </a:rPr>
              <a:t>   W m</a:t>
            </a:r>
            <a:r>
              <a:rPr lang="en-US" altLang="en-US" sz="2200" baseline="30000">
                <a:latin typeface="Arial" panose="020B0604020202020204" pitchFamily="34" charset="0"/>
              </a:rPr>
              <a:t>-2</a:t>
            </a:r>
            <a:r>
              <a:rPr lang="en-US" altLang="en-US" sz="2200">
                <a:latin typeface="Arial" panose="020B0604020202020204" pitchFamily="34" charset="0"/>
              </a:rPr>
              <a:t> K</a:t>
            </a:r>
            <a:r>
              <a:rPr lang="en-US" altLang="en-US" sz="2200" baseline="30000">
                <a:latin typeface="Arial" panose="020B0604020202020204" pitchFamily="34" charset="0"/>
              </a:rPr>
              <a:t>-4</a:t>
            </a:r>
            <a:r>
              <a:rPr lang="en-US" altLang="en-US" sz="2200">
                <a:latin typeface="Arial" panose="020B0604020202020204" pitchFamily="34" charset="0"/>
              </a:rPr>
              <a:t>  </a:t>
            </a:r>
          </a:p>
          <a:p>
            <a:pPr algn="ctr" eaLnBrk="1" hangingPunct="1"/>
            <a:endParaRPr lang="en-US" altLang="en-US" sz="2200">
              <a:solidFill>
                <a:srgbClr val="FF0000"/>
              </a:solidFill>
              <a:latin typeface="Arial" panose="020B0604020202020204" pitchFamily="34" charset="0"/>
            </a:endParaRPr>
          </a:p>
          <a:p>
            <a:pPr algn="ctr" eaLnBrk="1" hangingPunct="1">
              <a:buFont typeface="Symbol" pitchFamily="2" charset="2"/>
              <a:buChar char="s"/>
            </a:pPr>
            <a:r>
              <a:rPr lang="en-US" altLang="en-US" sz="2200">
                <a:solidFill>
                  <a:srgbClr val="FF0000"/>
                </a:solidFill>
                <a:latin typeface="Arial" panose="020B0604020202020204" pitchFamily="34" charset="0"/>
              </a:rPr>
              <a:t> = Stefan-Boltzmann’s constant</a:t>
            </a:r>
            <a:endParaRPr lang="en-US" altLang="en-US">
              <a:latin typeface="Arial" panose="020B0604020202020204" pitchFamily="34" charset="0"/>
            </a:endParaRPr>
          </a:p>
          <a:p>
            <a:pPr algn="ctr" eaLnBrk="1" hangingPunct="1"/>
            <a:r>
              <a:rPr lang="en-US" altLang="en-US">
                <a:latin typeface="Arial" panose="020B0604020202020204" pitchFamily="34" charset="0"/>
              </a:rPr>
              <a:t>Luminosity of star of radius </a:t>
            </a:r>
            <a:r>
              <a:rPr lang="en-US" altLang="en-US" i="1"/>
              <a:t>R</a:t>
            </a:r>
            <a:r>
              <a:rPr lang="en-US" altLang="en-US">
                <a:latin typeface="Arial" panose="020B0604020202020204" pitchFamily="34" charset="0"/>
              </a:rPr>
              <a:t> (emitting as a blackbody)</a:t>
            </a:r>
          </a:p>
          <a:p>
            <a:pPr algn="ctr" eaLnBrk="1" hangingPunct="1">
              <a:lnSpc>
                <a:spcPct val="150000"/>
              </a:lnSpc>
            </a:pPr>
            <a:r>
              <a:rPr lang="en-US" altLang="en-US">
                <a:solidFill>
                  <a:srgbClr val="FF0000"/>
                </a:solidFill>
                <a:latin typeface="Arial" panose="020B0604020202020204" pitchFamily="34" charset="0"/>
              </a:rPr>
              <a:t>                                  </a:t>
            </a:r>
            <a:r>
              <a:rPr lang="en-US" altLang="en-US">
                <a:latin typeface="Arial" panose="020B0604020202020204" pitchFamily="34" charset="0"/>
              </a:rPr>
              <a:t>W</a:t>
            </a:r>
          </a:p>
        </p:txBody>
      </p:sp>
      <p:sp>
        <p:nvSpPr>
          <p:cNvPr id="49154" name="Text Box 3">
            <a:extLst>
              <a:ext uri="{FF2B5EF4-FFF2-40B4-BE49-F238E27FC236}">
                <a16:creationId xmlns:a16="http://schemas.microsoft.com/office/drawing/2014/main" id="{BFEE6647-EACD-0142-9BEB-589AB33943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313" y="260350"/>
            <a:ext cx="80581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GB" altLang="en-US" sz="2800" b="1">
                <a:solidFill>
                  <a:srgbClr val="FF0000"/>
                </a:solidFill>
                <a:latin typeface="Arial" panose="020B0604020202020204" pitchFamily="34" charset="0"/>
              </a:rPr>
              <a:t>‘Thermal’ spectrum of radiation: Blackbody (7)</a:t>
            </a:r>
          </a:p>
        </p:txBody>
      </p:sp>
      <p:graphicFrame>
        <p:nvGraphicFramePr>
          <p:cNvPr id="15362" name="Object 6">
            <a:extLst>
              <a:ext uri="{FF2B5EF4-FFF2-40B4-BE49-F238E27FC236}">
                <a16:creationId xmlns:a16="http://schemas.microsoft.com/office/drawing/2014/main" id="{55ACA49D-5D2B-5549-9CC8-34D7ECB179C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943600" y="3352800"/>
          <a:ext cx="2162175" cy="503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163" name="Equation" r:id="rId4" imgW="8629650" imgH="2635250" progId="Equation.3">
                  <p:embed/>
                </p:oleObj>
              </mc:Choice>
              <mc:Fallback>
                <p:oleObj name="Equation" r:id="rId4" imgW="8629650" imgH="263525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43600" y="3352800"/>
                        <a:ext cx="2162175" cy="503238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5366" name="Picture 7" descr="Image21b">
            <a:extLst>
              <a:ext uri="{FF2B5EF4-FFF2-40B4-BE49-F238E27FC236}">
                <a16:creationId xmlns:a16="http://schemas.microsoft.com/office/drawing/2014/main" id="{810E25BE-8064-3B41-8D38-F376C230FF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12850"/>
            <a:ext cx="5422900" cy="5645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157" name="Text Box 10">
            <a:extLst>
              <a:ext uri="{FF2B5EF4-FFF2-40B4-BE49-F238E27FC236}">
                <a16:creationId xmlns:a16="http://schemas.microsoft.com/office/drawing/2014/main" id="{F911A730-77F9-3642-B64C-A85EA35C7074}"/>
              </a:ext>
            </a:extLst>
          </p:cNvPr>
          <p:cNvSpPr txBox="1">
            <a:spLocks noChangeArrowheads="1"/>
          </p:cNvSpPr>
          <p:nvPr/>
        </p:nvSpPr>
        <p:spPr bwMode="auto">
          <a:xfrm rot="-5400000">
            <a:off x="-1405731" y="2602706"/>
            <a:ext cx="3098800" cy="287338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lnSpc>
                <a:spcPct val="80000"/>
              </a:lnSpc>
              <a:spcBef>
                <a:spcPct val="50000"/>
              </a:spcBef>
            </a:pPr>
            <a:r>
              <a:rPr lang="en-GB" altLang="en-US" sz="1600" b="1">
                <a:latin typeface="Arial" panose="020B0604020202020204" pitchFamily="34" charset="0"/>
              </a:rPr>
              <a:t>W m</a:t>
            </a:r>
            <a:r>
              <a:rPr lang="en-GB" altLang="en-US" sz="1600" b="1" baseline="30000">
                <a:latin typeface="Arial" panose="020B0604020202020204" pitchFamily="34" charset="0"/>
              </a:rPr>
              <a:t>-2 </a:t>
            </a:r>
            <a:r>
              <a:rPr lang="en-GB" altLang="en-US" sz="1600" b="1">
                <a:latin typeface="Symbol" pitchFamily="2" charset="2"/>
              </a:rPr>
              <a:t>l</a:t>
            </a:r>
            <a:r>
              <a:rPr lang="en-GB" altLang="en-US" sz="1600" b="1" baseline="30000">
                <a:latin typeface="Arial" panose="020B0604020202020204" pitchFamily="34" charset="0"/>
              </a:rPr>
              <a:t>-1</a:t>
            </a:r>
            <a:r>
              <a:rPr lang="en-GB" altLang="en-US" sz="1600" b="1">
                <a:latin typeface="Arial" panose="020B0604020202020204" pitchFamily="34" charset="0"/>
              </a:rPr>
              <a:t> sr </a:t>
            </a:r>
            <a:r>
              <a:rPr lang="en-GB" altLang="en-US" sz="1600" b="1" baseline="30000">
                <a:latin typeface="Arial" panose="020B0604020202020204" pitchFamily="34" charset="0"/>
              </a:rPr>
              <a:t>-1</a:t>
            </a:r>
            <a:r>
              <a:rPr lang="en-GB" altLang="en-US" sz="1600" b="1">
                <a:latin typeface="Arial" panose="020B0604020202020204" pitchFamily="34" charset="0"/>
              </a:rPr>
              <a:t>                             </a:t>
            </a:r>
          </a:p>
        </p:txBody>
      </p:sp>
      <p:graphicFrame>
        <p:nvGraphicFramePr>
          <p:cNvPr id="15363" name="Object 12">
            <a:extLst>
              <a:ext uri="{FF2B5EF4-FFF2-40B4-BE49-F238E27FC236}">
                <a16:creationId xmlns:a16="http://schemas.microsoft.com/office/drawing/2014/main" id="{51EB6EAD-B6DA-3C48-BFA3-BEC539A46E6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019800" y="5943600"/>
          <a:ext cx="2149475" cy="561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164" name="Equation" r:id="rId7" imgW="10096500" imgH="2635250" progId="Equation.3">
                  <p:embed/>
                </p:oleObj>
              </mc:Choice>
              <mc:Fallback>
                <p:oleObj name="Equation" r:id="rId7" imgW="10096500" imgH="2635250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19800" y="5943600"/>
                        <a:ext cx="2149475" cy="561975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10">
            <a:extLst>
              <a:ext uri="{FF2B5EF4-FFF2-40B4-BE49-F238E27FC236}">
                <a16:creationId xmlns:a16="http://schemas.microsoft.com/office/drawing/2014/main" id="{2CA10682-16EF-1949-B9FF-EE08F683483F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2743200" y="6019800"/>
            <a:ext cx="6400800" cy="1079500"/>
          </a:xfrm>
        </p:spPr>
        <p:txBody>
          <a:bodyPr/>
          <a:lstStyle/>
          <a:p>
            <a:pPr eaLnBrk="1" hangingPunct="1"/>
            <a:r>
              <a:rPr lang="en-US" altLang="en-US" sz="2400">
                <a:solidFill>
                  <a:srgbClr val="FF0000"/>
                </a:solidFill>
                <a:ea typeface="ＭＳ Ｐゴシック" panose="020B0600070205080204" pitchFamily="34" charset="-128"/>
              </a:rPr>
              <a:t>The Sun is a very ordinary star!</a:t>
            </a:r>
          </a:p>
        </p:txBody>
      </p:sp>
      <p:pic>
        <p:nvPicPr>
          <p:cNvPr id="10242" name="Picture 4" descr="1SUN.TIF">
            <a:extLst>
              <a:ext uri="{FF2B5EF4-FFF2-40B4-BE49-F238E27FC236}">
                <a16:creationId xmlns:a16="http://schemas.microsoft.com/office/drawing/2014/main" id="{4C250EB1-90A8-9D45-A052-77843DF84C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457200"/>
            <a:ext cx="50927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3" name="Text Box 3">
            <a:extLst>
              <a:ext uri="{FF2B5EF4-FFF2-40B4-BE49-F238E27FC236}">
                <a16:creationId xmlns:a16="http://schemas.microsoft.com/office/drawing/2014/main" id="{6D9B6F43-A570-C446-8CD3-AF500E21CB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57875" y="2133600"/>
            <a:ext cx="304647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GB" altLang="en-US" sz="2400" dirty="0">
                <a:solidFill>
                  <a:schemeClr val="tx1"/>
                </a:solidFill>
              </a:rPr>
              <a:t>Bound by self-gravity</a:t>
            </a:r>
            <a:endParaRPr lang="en-US" altLang="en-US" sz="2400" dirty="0">
              <a:solidFill>
                <a:schemeClr val="tx1"/>
              </a:solidFill>
            </a:endParaRPr>
          </a:p>
        </p:txBody>
      </p:sp>
      <p:sp>
        <p:nvSpPr>
          <p:cNvPr id="10244" name="Rectangle 9">
            <a:extLst>
              <a:ext uri="{FF2B5EF4-FFF2-40B4-BE49-F238E27FC236}">
                <a16:creationId xmlns:a16="http://schemas.microsoft.com/office/drawing/2014/main" id="{F675742F-D461-FB4D-928C-C94F02E8BC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67400" y="3276600"/>
            <a:ext cx="32766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GB" altLang="en-US" sz="2400" dirty="0">
                <a:solidFill>
                  <a:srgbClr val="002060"/>
                </a:solidFill>
              </a:rPr>
              <a:t>Radiates energy from an internal source</a:t>
            </a:r>
            <a:endParaRPr lang="en-US" altLang="en-US" sz="2400" dirty="0">
              <a:solidFill>
                <a:srgbClr val="002060"/>
              </a:solidFill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5065B609-89DE-6C4B-8622-2A4DA73763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0"/>
            <a:ext cx="8534400" cy="519113"/>
          </a:xfrm>
          <a:prstGeom prst="rect">
            <a:avLst/>
          </a:prstGeom>
          <a:solidFill>
            <a:schemeClr val="tx1"/>
          </a:solidFill>
          <a:ln w="12700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 eaLnBrk="1" hangingPunct="1">
              <a:defRPr/>
            </a:pPr>
            <a:r>
              <a:rPr lang="de-DE" sz="2800" kern="0">
                <a:solidFill>
                  <a:srgbClr val="FFFF00"/>
                </a:solidFill>
                <a:latin typeface="+mj-lt"/>
                <a:ea typeface="+mj-ea"/>
                <a:cs typeface="+mj-cs"/>
              </a:rPr>
              <a:t>A star</a:t>
            </a:r>
            <a:endParaRPr lang="en-US" sz="2800" kern="0" dirty="0">
              <a:solidFill>
                <a:srgbClr val="FFFF00"/>
              </a:solidFill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02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Rectangle 2">
            <a:extLst>
              <a:ext uri="{FF2B5EF4-FFF2-40B4-BE49-F238E27FC236}">
                <a16:creationId xmlns:a16="http://schemas.microsoft.com/office/drawing/2014/main" id="{CD22D034-07B9-3B40-90BE-9A05BD88ABD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371600" y="76200"/>
            <a:ext cx="7772400" cy="792163"/>
          </a:xfrm>
        </p:spPr>
        <p:txBody>
          <a:bodyPr anchor="t"/>
          <a:lstStyle/>
          <a:p>
            <a:pPr algn="l"/>
            <a:r>
              <a:rPr lang="en-US" altLang="en-US">
                <a:solidFill>
                  <a:srgbClr val="000099"/>
                </a:solidFill>
                <a:ea typeface="ＭＳ Ｐゴシック" panose="020B0600070205080204" pitchFamily="34" charset="-128"/>
              </a:rPr>
              <a:t>The Size (Radius) of a Star</a:t>
            </a:r>
          </a:p>
        </p:txBody>
      </p:sp>
      <p:sp>
        <p:nvSpPr>
          <p:cNvPr id="51202" name="Line 3">
            <a:extLst>
              <a:ext uri="{FF2B5EF4-FFF2-40B4-BE49-F238E27FC236}">
                <a16:creationId xmlns:a16="http://schemas.microsoft.com/office/drawing/2014/main" id="{C61E5E7C-8041-9D4D-B569-EA22B08839EC}"/>
              </a:ext>
            </a:extLst>
          </p:cNvPr>
          <p:cNvSpPr>
            <a:spLocks noChangeShapeType="1"/>
          </p:cNvSpPr>
          <p:nvPr/>
        </p:nvSpPr>
        <p:spPr bwMode="auto">
          <a:xfrm>
            <a:off x="685800" y="838200"/>
            <a:ext cx="7543800" cy="0"/>
          </a:xfrm>
          <a:prstGeom prst="line">
            <a:avLst/>
          </a:prstGeom>
          <a:noFill/>
          <a:ln w="19050">
            <a:solidFill>
              <a:srgbClr val="0000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2629" name="Text Box 5">
            <a:extLst>
              <a:ext uri="{FF2B5EF4-FFF2-40B4-BE49-F238E27FC236}">
                <a16:creationId xmlns:a16="http://schemas.microsoft.com/office/drawing/2014/main" id="{0DFAD97B-8649-814B-8501-999BC075AD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1600" y="930275"/>
            <a:ext cx="7010400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>
                <a:solidFill>
                  <a:schemeClr val="accent2"/>
                </a:solidFill>
              </a:rPr>
              <a:t>We already know: flux increases with surface temperature (~ T</a:t>
            </a:r>
            <a:r>
              <a:rPr lang="en-US" altLang="en-US" baseline="30000">
                <a:solidFill>
                  <a:schemeClr val="accent2"/>
                </a:solidFill>
              </a:rPr>
              <a:t>4</a:t>
            </a:r>
            <a:r>
              <a:rPr lang="en-US" altLang="en-US">
                <a:solidFill>
                  <a:schemeClr val="accent2"/>
                </a:solidFill>
              </a:rPr>
              <a:t>); hotter stars are brighter.</a:t>
            </a:r>
          </a:p>
        </p:txBody>
      </p:sp>
      <p:sp>
        <p:nvSpPr>
          <p:cNvPr id="282630" name="Text Box 6">
            <a:extLst>
              <a:ext uri="{FF2B5EF4-FFF2-40B4-BE49-F238E27FC236}">
                <a16:creationId xmlns:a16="http://schemas.microsoft.com/office/drawing/2014/main" id="{2F459EB0-C3F1-BB4E-9C6A-4F7CF0E912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49375" y="1905000"/>
            <a:ext cx="7794625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sz="2600">
                <a:solidFill>
                  <a:schemeClr val="accent2"/>
                </a:solidFill>
              </a:rPr>
              <a:t>But luminosity also increases with size:</a:t>
            </a:r>
          </a:p>
        </p:txBody>
      </p:sp>
      <p:sp>
        <p:nvSpPr>
          <p:cNvPr id="282631" name="Oval 7">
            <a:extLst>
              <a:ext uri="{FF2B5EF4-FFF2-40B4-BE49-F238E27FC236}">
                <a16:creationId xmlns:a16="http://schemas.microsoft.com/office/drawing/2014/main" id="{72A7532C-BD0E-4D48-A703-2F4A4BD1C4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1200" y="3200400"/>
            <a:ext cx="685800" cy="6858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endParaRPr lang="en-US" altLang="en-US"/>
          </a:p>
        </p:txBody>
      </p:sp>
      <p:sp>
        <p:nvSpPr>
          <p:cNvPr id="282632" name="Oval 8">
            <a:extLst>
              <a:ext uri="{FF2B5EF4-FFF2-40B4-BE49-F238E27FC236}">
                <a16:creationId xmlns:a16="http://schemas.microsoft.com/office/drawing/2014/main" id="{683CD28F-E31C-9341-97FA-D5DB914D69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8600" y="2667000"/>
            <a:ext cx="1981200" cy="1981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endParaRPr lang="en-US" altLang="en-US"/>
          </a:p>
        </p:txBody>
      </p:sp>
      <p:sp>
        <p:nvSpPr>
          <p:cNvPr id="282633" name="Text Box 9">
            <a:extLst>
              <a:ext uri="{FF2B5EF4-FFF2-40B4-BE49-F238E27FC236}">
                <a16:creationId xmlns:a16="http://schemas.microsoft.com/office/drawing/2014/main" id="{DC0F6325-9DBB-2341-863E-56218D8A3D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3600" y="3276600"/>
            <a:ext cx="381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/>
              <a:t>A</a:t>
            </a:r>
          </a:p>
        </p:txBody>
      </p:sp>
      <p:sp>
        <p:nvSpPr>
          <p:cNvPr id="282634" name="Text Box 10">
            <a:extLst>
              <a:ext uri="{FF2B5EF4-FFF2-40B4-BE49-F238E27FC236}">
                <a16:creationId xmlns:a16="http://schemas.microsoft.com/office/drawing/2014/main" id="{AAD38AAD-03BE-1141-96C0-D135F51123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00600" y="3429000"/>
            <a:ext cx="381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/>
              <a:t>B</a:t>
            </a:r>
          </a:p>
        </p:txBody>
      </p:sp>
      <p:sp>
        <p:nvSpPr>
          <p:cNvPr id="282635" name="Text Box 11">
            <a:extLst>
              <a:ext uri="{FF2B5EF4-FFF2-40B4-BE49-F238E27FC236}">
                <a16:creationId xmlns:a16="http://schemas.microsoft.com/office/drawing/2014/main" id="{4691B72E-ADBB-A842-A18B-7731BFA4E2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7000" y="3155950"/>
            <a:ext cx="2286000" cy="118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>
                <a:solidFill>
                  <a:srgbClr val="FF0000"/>
                </a:solidFill>
              </a:rPr>
              <a:t>Star B will be brighter than star A.</a:t>
            </a:r>
          </a:p>
        </p:txBody>
      </p:sp>
      <p:sp>
        <p:nvSpPr>
          <p:cNvPr id="282636" name="Text Box 12">
            <a:extLst>
              <a:ext uri="{FF2B5EF4-FFF2-40B4-BE49-F238E27FC236}">
                <a16:creationId xmlns:a16="http://schemas.microsoft.com/office/drawing/2014/main" id="{B9617D46-5115-C646-A713-ECF74C24DB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1600" y="4876800"/>
            <a:ext cx="7772400" cy="42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sz="2200">
                <a:solidFill>
                  <a:schemeClr val="accent2"/>
                </a:solidFill>
              </a:rPr>
              <a:t>Luminosity is proportional to radius squared, L ~ R</a:t>
            </a:r>
            <a:r>
              <a:rPr lang="en-US" altLang="en-US" sz="2200" baseline="30000">
                <a:solidFill>
                  <a:schemeClr val="accent2"/>
                </a:solidFill>
              </a:rPr>
              <a:t>2</a:t>
            </a:r>
            <a:r>
              <a:rPr lang="en-US" altLang="en-US" sz="2200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282637" name="Text Box 13">
            <a:extLst>
              <a:ext uri="{FF2B5EF4-FFF2-40B4-BE49-F238E27FC236}">
                <a16:creationId xmlns:a16="http://schemas.microsoft.com/office/drawing/2014/main" id="{89B32051-0912-B940-8223-DB2E939201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5486400"/>
            <a:ext cx="7391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>
                <a:solidFill>
                  <a:schemeClr val="accent2"/>
                </a:solidFill>
              </a:rPr>
              <a:t>Quantitatively:      </a:t>
            </a:r>
            <a:r>
              <a:rPr lang="en-US" altLang="en-US">
                <a:solidFill>
                  <a:srgbClr val="FF0000"/>
                </a:solidFill>
              </a:rPr>
              <a:t>L = 4 </a:t>
            </a:r>
            <a:r>
              <a:rPr lang="en-US" altLang="en-US">
                <a:solidFill>
                  <a:srgbClr val="FF0000"/>
                </a:solidFill>
                <a:latin typeface="Symbol" pitchFamily="2" charset="2"/>
              </a:rPr>
              <a:t>p</a:t>
            </a:r>
            <a:r>
              <a:rPr lang="en-US" altLang="en-US">
                <a:solidFill>
                  <a:srgbClr val="FF0000"/>
                </a:solidFill>
              </a:rPr>
              <a:t> R</a:t>
            </a:r>
            <a:r>
              <a:rPr lang="en-US" altLang="en-US" baseline="30000">
                <a:solidFill>
                  <a:srgbClr val="FF0000"/>
                </a:solidFill>
              </a:rPr>
              <a:t>2</a:t>
            </a:r>
            <a:r>
              <a:rPr lang="en-US" altLang="en-US">
                <a:solidFill>
                  <a:srgbClr val="FF0000"/>
                </a:solidFill>
              </a:rPr>
              <a:t> </a:t>
            </a:r>
            <a:r>
              <a:rPr lang="en-US" altLang="en-US">
                <a:solidFill>
                  <a:srgbClr val="FF0000"/>
                </a:solidFill>
                <a:latin typeface="Symbol" pitchFamily="2" charset="2"/>
              </a:rPr>
              <a:t>s</a:t>
            </a:r>
            <a:r>
              <a:rPr lang="en-US" altLang="en-US">
                <a:solidFill>
                  <a:srgbClr val="FF0000"/>
                </a:solidFill>
              </a:rPr>
              <a:t> T</a:t>
            </a:r>
            <a:r>
              <a:rPr lang="en-US" altLang="en-US" baseline="30000">
                <a:solidFill>
                  <a:srgbClr val="FF0000"/>
                </a:solidFill>
              </a:rPr>
              <a:t>4</a:t>
            </a:r>
            <a:endParaRPr lang="en-US" altLang="en-US">
              <a:solidFill>
                <a:schemeClr val="accent2"/>
              </a:solidFill>
            </a:endParaRPr>
          </a:p>
        </p:txBody>
      </p:sp>
      <p:sp>
        <p:nvSpPr>
          <p:cNvPr id="282638" name="Rectangle 14">
            <a:extLst>
              <a:ext uri="{FF2B5EF4-FFF2-40B4-BE49-F238E27FC236}">
                <a16:creationId xmlns:a16="http://schemas.microsoft.com/office/drawing/2014/main" id="{97060AD0-5705-384A-966F-182A35B9E0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67200" y="5410200"/>
            <a:ext cx="2438400" cy="6096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endParaRPr lang="en-US" altLang="en-US"/>
          </a:p>
        </p:txBody>
      </p:sp>
      <p:sp>
        <p:nvSpPr>
          <p:cNvPr id="282639" name="Text Box 15">
            <a:extLst>
              <a:ext uri="{FF2B5EF4-FFF2-40B4-BE49-F238E27FC236}">
                <a16:creationId xmlns:a16="http://schemas.microsoft.com/office/drawing/2014/main" id="{1FC7DABA-E165-7248-B980-A07B23E85A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95513" y="6381750"/>
            <a:ext cx="3595687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>
                <a:solidFill>
                  <a:schemeClr val="accent2"/>
                </a:solidFill>
              </a:rPr>
              <a:t>Surface area of the star</a:t>
            </a:r>
          </a:p>
        </p:txBody>
      </p:sp>
      <p:sp>
        <p:nvSpPr>
          <p:cNvPr id="282640" name="Text Box 16">
            <a:extLst>
              <a:ext uri="{FF2B5EF4-FFF2-40B4-BE49-F238E27FC236}">
                <a16:creationId xmlns:a16="http://schemas.microsoft.com/office/drawing/2014/main" id="{1A4834A8-E8FA-424A-A3FE-174254EEFC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18275" y="5732463"/>
            <a:ext cx="25908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>
                <a:solidFill>
                  <a:schemeClr val="accent2"/>
                </a:solidFill>
              </a:rPr>
              <a:t>Surface flux due to a blackbody spectrum</a:t>
            </a:r>
          </a:p>
        </p:txBody>
      </p:sp>
      <p:sp>
        <p:nvSpPr>
          <p:cNvPr id="282641" name="AutoShape 17">
            <a:extLst>
              <a:ext uri="{FF2B5EF4-FFF2-40B4-BE49-F238E27FC236}">
                <a16:creationId xmlns:a16="http://schemas.microsoft.com/office/drawing/2014/main" id="{1DFC07A3-359D-EF4B-9672-201EBDF6B875}"/>
              </a:ext>
            </a:extLst>
          </p:cNvPr>
          <p:cNvSpPr>
            <a:spLocks/>
          </p:cNvSpPr>
          <p:nvPr/>
        </p:nvSpPr>
        <p:spPr bwMode="auto">
          <a:xfrm rot="5400000">
            <a:off x="5257800" y="5562600"/>
            <a:ext cx="228600" cy="838200"/>
          </a:xfrm>
          <a:prstGeom prst="rightBrace">
            <a:avLst>
              <a:gd name="adj1" fmla="val 30556"/>
              <a:gd name="adj2" fmla="val 50000"/>
            </a:avLst>
          </a:prstGeom>
          <a:noFill/>
          <a:ln w="28575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endParaRPr lang="en-US" altLang="en-US"/>
          </a:p>
        </p:txBody>
      </p:sp>
      <p:sp>
        <p:nvSpPr>
          <p:cNvPr id="282642" name="Line 18">
            <a:extLst>
              <a:ext uri="{FF2B5EF4-FFF2-40B4-BE49-F238E27FC236}">
                <a16:creationId xmlns:a16="http://schemas.microsoft.com/office/drawing/2014/main" id="{4B35D3FA-391F-A74E-BABA-552A4639D1C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343400" y="6172200"/>
            <a:ext cx="990600" cy="228600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2643" name="AutoShape 19">
            <a:extLst>
              <a:ext uri="{FF2B5EF4-FFF2-40B4-BE49-F238E27FC236}">
                <a16:creationId xmlns:a16="http://schemas.microsoft.com/office/drawing/2014/main" id="{ED3DFCCA-ACBF-5B43-ACD4-1C7C49CB66D4}"/>
              </a:ext>
            </a:extLst>
          </p:cNvPr>
          <p:cNvSpPr>
            <a:spLocks/>
          </p:cNvSpPr>
          <p:nvPr/>
        </p:nvSpPr>
        <p:spPr bwMode="auto">
          <a:xfrm rot="5400000">
            <a:off x="6057900" y="5676900"/>
            <a:ext cx="228600" cy="609600"/>
          </a:xfrm>
          <a:prstGeom prst="rightBrace">
            <a:avLst>
              <a:gd name="adj1" fmla="val 22222"/>
              <a:gd name="adj2" fmla="val 50000"/>
            </a:avLst>
          </a:prstGeom>
          <a:noFill/>
          <a:ln w="28575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endParaRPr lang="en-US" altLang="en-US"/>
          </a:p>
        </p:txBody>
      </p:sp>
      <p:sp>
        <p:nvSpPr>
          <p:cNvPr id="282644" name="Line 20">
            <a:extLst>
              <a:ext uri="{FF2B5EF4-FFF2-40B4-BE49-F238E27FC236}">
                <a16:creationId xmlns:a16="http://schemas.microsoft.com/office/drawing/2014/main" id="{3AC2984F-A321-A142-8C65-06DA6C6B8E9A}"/>
              </a:ext>
            </a:extLst>
          </p:cNvPr>
          <p:cNvSpPr>
            <a:spLocks noChangeShapeType="1"/>
          </p:cNvSpPr>
          <p:nvPr/>
        </p:nvSpPr>
        <p:spPr bwMode="auto">
          <a:xfrm>
            <a:off x="6172200" y="6172200"/>
            <a:ext cx="152400" cy="228600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2629" grpId="0"/>
      <p:bldP spid="282630" grpId="0"/>
      <p:bldP spid="282631" grpId="0" animBg="1"/>
      <p:bldP spid="282632" grpId="0" animBg="1"/>
      <p:bldP spid="282633" grpId="0"/>
      <p:bldP spid="282634" grpId="0"/>
      <p:bldP spid="282635" grpId="0"/>
      <p:bldP spid="282636" grpId="0"/>
      <p:bldP spid="282637" grpId="0"/>
      <p:bldP spid="282638" grpId="0" animBg="1"/>
      <p:bldP spid="282639" grpId="0"/>
      <p:bldP spid="282640" grpId="0"/>
      <p:bldP spid="282641" grpId="0" animBg="1"/>
      <p:bldP spid="282643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5" name="Picture 4">
            <a:extLst>
              <a:ext uri="{FF2B5EF4-FFF2-40B4-BE49-F238E27FC236}">
                <a16:creationId xmlns:a16="http://schemas.microsoft.com/office/drawing/2014/main" id="{5038EB90-E855-0844-BBA0-3E8B246792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6300" y="0"/>
            <a:ext cx="48514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49" name="Picture 1">
            <a:extLst>
              <a:ext uri="{FF2B5EF4-FFF2-40B4-BE49-F238E27FC236}">
                <a16:creationId xmlns:a16="http://schemas.microsoft.com/office/drawing/2014/main" id="{C029848A-5C4C-DC45-B372-C9AAC868F1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6300" y="0"/>
            <a:ext cx="48514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547" name="Rectangle 3">
            <a:extLst>
              <a:ext uri="{FF2B5EF4-FFF2-40B4-BE49-F238E27FC236}">
                <a16:creationId xmlns:a16="http://schemas.microsoft.com/office/drawing/2014/main" id="{9E6C489B-3D66-9D4D-AD40-933D2EBD0741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193675" y="317500"/>
            <a:ext cx="3417888" cy="49149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dirty="0">
                <a:solidFill>
                  <a:srgbClr val="FFFF66"/>
                </a:solidFill>
                <a:ea typeface="ＭＳ Ｐゴシック" panose="020B0600070205080204" pitchFamily="34" charset="-128"/>
              </a:rPr>
              <a:t>…</a:t>
            </a:r>
            <a:r>
              <a:rPr lang="en-US" altLang="en-US" sz="2400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tremendous variety of stars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US" altLang="en-US" sz="2400" dirty="0">
              <a:solidFill>
                <a:srgbClr val="FFFF66"/>
              </a:solidFill>
              <a:ea typeface="ＭＳ Ｐゴシック" panose="020B0600070205080204" pitchFamily="34" charset="-128"/>
            </a:endParaRP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2400" dirty="0">
                <a:ea typeface="ＭＳ Ｐゴシック" panose="020B0600070205080204" pitchFamily="34" charset="-128"/>
              </a:rPr>
              <a:t>E.g. </a:t>
            </a:r>
            <a:r>
              <a:rPr lang="en-US" altLang="en-US" sz="2800" b="1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Massive stars</a:t>
            </a:r>
            <a:r>
              <a:rPr lang="en-US" altLang="en-US" sz="2400" b="1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en-US" sz="2400" b="1" dirty="0">
                <a:solidFill>
                  <a:srgbClr val="FF0000"/>
                </a:solidFill>
                <a:ea typeface="ＭＳ Ｐゴシック" panose="020B0600070205080204" pitchFamily="34" charset="-128"/>
                <a:sym typeface="Wingdings" pitchFamily="2" charset="2"/>
              </a:rPr>
              <a:t>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US" altLang="en-US" sz="2400" dirty="0">
              <a:ea typeface="ＭＳ Ｐゴシック" panose="020B0600070205080204" pitchFamily="34" charset="-128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en-US" sz="2400" dirty="0">
                <a:ea typeface="ＭＳ Ｐゴシック" panose="020B0600070205080204" pitchFamily="34" charset="-128"/>
              </a:rPr>
              <a:t> 20 – 100 times more massive than the Sun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400" dirty="0">
                <a:solidFill>
                  <a:srgbClr val="CC0099"/>
                </a:solidFill>
                <a:ea typeface="ＭＳ Ｐゴシック" panose="020B0600070205080204" pitchFamily="34" charset="-128"/>
              </a:rPr>
              <a:t>20 – 100 larger than the Sun</a:t>
            </a:r>
            <a:r>
              <a:rPr lang="en-US" altLang="en-US" sz="2400" dirty="0">
                <a:ea typeface="ＭＳ Ｐゴシック" panose="020B0600070205080204" pitchFamily="34" charset="-128"/>
              </a:rPr>
              <a:t>                           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400" dirty="0">
                <a:ea typeface="ＭＳ Ｐゴシック" panose="020B0600070205080204" pitchFamily="34" charset="-128"/>
              </a:rPr>
              <a:t>up to a million times more luminous</a:t>
            </a:r>
            <a:endParaRPr lang="en-US" altLang="en-US" dirty="0">
              <a:ea typeface="ＭＳ Ｐゴシック" panose="020B0600070205080204" pitchFamily="34" charset="-128"/>
            </a:endParaRPr>
          </a:p>
        </p:txBody>
      </p:sp>
      <p:pic>
        <p:nvPicPr>
          <p:cNvPr id="12290" name="Picture 4" descr="fig2_sag">
            <a:extLst>
              <a:ext uri="{FF2B5EF4-FFF2-40B4-BE49-F238E27FC236}">
                <a16:creationId xmlns:a16="http://schemas.microsoft.com/office/drawing/2014/main" id="{B441700E-D715-5145-9417-83808DE01A56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93" r="1041" b="9039"/>
          <a:stretch>
            <a:fillRect/>
          </a:stretch>
        </p:blipFill>
        <p:spPr>
          <a:xfrm>
            <a:off x="3727450" y="165100"/>
            <a:ext cx="5305425" cy="5645150"/>
          </a:xfr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5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5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5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5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5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2">
            <a:extLst>
              <a:ext uri="{FF2B5EF4-FFF2-40B4-BE49-F238E27FC236}">
                <a16:creationId xmlns:a16="http://schemas.microsoft.com/office/drawing/2014/main" id="{6D8F5044-0382-D74D-BD02-A033784BC1B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>
                <a:solidFill>
                  <a:srgbClr val="FF0000"/>
                </a:solidFill>
                <a:ea typeface="ＭＳ Ｐゴシック" panose="020B0600070205080204" pitchFamily="34" charset="-128"/>
              </a:rPr>
              <a:t>Stellar properties</a:t>
            </a:r>
            <a:endParaRPr lang="en-US" altLang="en-US">
              <a:solidFill>
                <a:srgbClr val="FF0000"/>
              </a:solidFill>
              <a:ea typeface="ＭＳ Ｐゴシック" panose="020B0600070205080204" pitchFamily="34" charset="-128"/>
            </a:endParaRPr>
          </a:p>
        </p:txBody>
      </p:sp>
      <p:graphicFrame>
        <p:nvGraphicFramePr>
          <p:cNvPr id="327683" name="Group 3">
            <a:extLst>
              <a:ext uri="{FF2B5EF4-FFF2-40B4-BE49-F238E27FC236}">
                <a16:creationId xmlns:a16="http://schemas.microsoft.com/office/drawing/2014/main" id="{D315E0A8-7955-F84B-8C03-2713937AE475}"/>
              </a:ext>
            </a:extLst>
          </p:cNvPr>
          <p:cNvGraphicFramePr>
            <a:graphicFrameLocks noGrp="1"/>
          </p:cNvGraphicFramePr>
          <p:nvPr/>
        </p:nvGraphicFramePr>
        <p:xfrm>
          <a:off x="381000" y="1592263"/>
          <a:ext cx="8561387" cy="3970339"/>
        </p:xfrm>
        <a:graphic>
          <a:graphicData uri="http://schemas.openxmlformats.org/drawingml/2006/table">
            <a:tbl>
              <a:tblPr/>
              <a:tblGrid>
                <a:gridCol w="32002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954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573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827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397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ahoma" pitchFamily="34" charset="0"/>
                        </a:rPr>
                        <a:t>Mass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L="91437" marR="9143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sz="2000" b="0" i="0" u="none" strike="noStrike" cap="none" normalizeH="0" baseline="-80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L="91437" marR="9143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L="91437" marR="9143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L="91437" marR="9143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56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Tahoma" pitchFamily="34" charset="0"/>
                        </a:rPr>
                        <a:t>Radius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L="91437" marR="9143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L="91437" marR="9143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L="91437" marR="9143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L="91437" marR="9143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40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Tahoma" pitchFamily="34" charset="0"/>
                        </a:rPr>
                        <a:t>Temperature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L="91437" marR="9143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L="91437" marR="9143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L="91437" marR="9143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L="91437" marR="9143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56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Chemical composition</a:t>
                      </a:r>
                      <a:endParaRPr kumimoji="0" 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L="91437" marR="9143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L="91437" marR="9143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  </a:t>
                      </a:r>
                    </a:p>
                  </a:txBody>
                  <a:tcPr marL="91437" marR="9143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L="91437" marR="9143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56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Tahoma" pitchFamily="34" charset="0"/>
                        </a:rPr>
                        <a:t>Magnetic field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L="91437" marR="9143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L="91437" marR="9143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L="91437" marR="9143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L="91437" marR="9143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540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ahoma" pitchFamily="34" charset="0"/>
                        </a:rPr>
                        <a:t>Rotational velocity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L="91437" marR="9143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L="91437" marR="9143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L="91437" marR="9143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L="91437" marR="9143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556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Tahoma" pitchFamily="34" charset="0"/>
                        </a:rPr>
                        <a:t>Age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L="91437" marR="9143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L="91437" marR="9143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L="91437" marR="9143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L="91437" marR="9143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14380" name="Picture 45" descr="\\Cthulhu\btg\Presentations\Teaching\PX217\ImagesEdit\formula.gif">
            <a:extLst>
              <a:ext uri="{FF2B5EF4-FFF2-40B4-BE49-F238E27FC236}">
                <a16:creationId xmlns:a16="http://schemas.microsoft.com/office/drawing/2014/main" id="{76616FAE-9757-D249-806A-D3744AD1A2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1711325"/>
            <a:ext cx="2617788" cy="422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81" name="Picture 46" descr="\\Cthulhu\btg\Presentations\Teaching\PX217\ImagesEdit\formula.gif">
            <a:extLst>
              <a:ext uri="{FF2B5EF4-FFF2-40B4-BE49-F238E27FC236}">
                <a16:creationId xmlns:a16="http://schemas.microsoft.com/office/drawing/2014/main" id="{141107BD-229E-4049-BBD3-B760AF23A3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0625" y="2311400"/>
            <a:ext cx="2354263" cy="422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82" name="Picture 47" descr="\\Cthulhu\btg\Presentations\Teaching\PX217\ImagesEdit\formula.gif">
            <a:extLst>
              <a:ext uri="{FF2B5EF4-FFF2-40B4-BE49-F238E27FC236}">
                <a16:creationId xmlns:a16="http://schemas.microsoft.com/office/drawing/2014/main" id="{E4F3F555-8C0D-8949-AE90-5E4DBCCD60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2921000"/>
            <a:ext cx="949325" cy="28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83" name="Picture 48" descr="\\Cthulhu\btg\Presentations\Teaching\PX217\ImagesEdit\formula.gif">
            <a:extLst>
              <a:ext uri="{FF2B5EF4-FFF2-40B4-BE49-F238E27FC236}">
                <a16:creationId xmlns:a16="http://schemas.microsoft.com/office/drawing/2014/main" id="{279FFD73-B2D1-8F41-A4CA-2AD5F4A8C6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8288" y="1787525"/>
            <a:ext cx="2068512" cy="354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84" name="Picture 49" descr="\\Cthulhu\btg\Presentations\Teaching\PX217\ImagesEdit\formula.gif">
            <a:extLst>
              <a:ext uri="{FF2B5EF4-FFF2-40B4-BE49-F238E27FC236}">
                <a16:creationId xmlns:a16="http://schemas.microsoft.com/office/drawing/2014/main" id="{1FC31602-1B70-EE45-97E6-A89558739F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3688" y="2376488"/>
            <a:ext cx="2000250" cy="354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85" name="Picture 50" descr="\\Cthulhu\btg\Presentations\Teaching\PX217\ImagesEdit\formula.gif">
            <a:extLst>
              <a:ext uri="{FF2B5EF4-FFF2-40B4-BE49-F238E27FC236}">
                <a16:creationId xmlns:a16="http://schemas.microsoft.com/office/drawing/2014/main" id="{860DC9EB-575D-8E47-9CFA-8D8D614DAD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921000"/>
            <a:ext cx="250348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86" name="Picture 51" descr="\\Cthulhu\btg\Presentations\Teaching\PX217\ImagesEdit\formula.gif">
            <a:extLst>
              <a:ext uri="{FF2B5EF4-FFF2-40B4-BE49-F238E27FC236}">
                <a16:creationId xmlns:a16="http://schemas.microsoft.com/office/drawing/2014/main" id="{2AC358CD-6942-8E4E-BFE0-FC439F3536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5700" y="4046538"/>
            <a:ext cx="2171700" cy="331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87" name="Picture 52" descr="\\Cthulhu\btg\Presentations\Teaching\PX217\ImagesEdit\formula.gif">
            <a:extLst>
              <a:ext uri="{FF2B5EF4-FFF2-40B4-BE49-F238E27FC236}">
                <a16:creationId xmlns:a16="http://schemas.microsoft.com/office/drawing/2014/main" id="{5C45EA49-7F2B-0244-8682-549AE1F7AC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4700" y="4041775"/>
            <a:ext cx="1028700" cy="28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88" name="Picture 53" descr="\\Cthulhu\btg\Presentations\Teaching\PX217\ImagesEdit\formula.gif">
            <a:extLst>
              <a:ext uri="{FF2B5EF4-FFF2-40B4-BE49-F238E27FC236}">
                <a16:creationId xmlns:a16="http://schemas.microsoft.com/office/drawing/2014/main" id="{774F995E-6735-F94E-BDB3-5B61E9AC4F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6675" y="5067300"/>
            <a:ext cx="2286000" cy="422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89" name="Picture 54" descr="\\Cthulhu\btg\Presentations\Teaching\PX217\ImagesEdit\formula.gif">
            <a:extLst>
              <a:ext uri="{FF2B5EF4-FFF2-40B4-BE49-F238E27FC236}">
                <a16:creationId xmlns:a16="http://schemas.microsoft.com/office/drawing/2014/main" id="{A50FD86D-ECA6-3D4A-9DC1-DCF94B1736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5388" y="5065713"/>
            <a:ext cx="2354262" cy="422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90" name="Picture 55" descr="\\Cthulhu\btg\Presentations\Teaching\PX217\ImagesEdit\formula.gif">
            <a:extLst>
              <a:ext uri="{FF2B5EF4-FFF2-40B4-BE49-F238E27FC236}">
                <a16:creationId xmlns:a16="http://schemas.microsoft.com/office/drawing/2014/main" id="{E0717B99-EA8A-024F-9450-03317D7FFF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4514850"/>
            <a:ext cx="1314450" cy="354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91" name="Picture 56" descr="\\Cthulhu\btg\Presentations\Teaching\PX217\ImagesEdit\formula.gif">
            <a:extLst>
              <a:ext uri="{FF2B5EF4-FFF2-40B4-BE49-F238E27FC236}">
                <a16:creationId xmlns:a16="http://schemas.microsoft.com/office/drawing/2014/main" id="{B30FD967-2C69-7242-9EEF-C5ADD90A81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7825" y="4516438"/>
            <a:ext cx="1806575" cy="37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92" name="Picture 57" descr="\\Cthulhu\btg\Presentations\Teaching\PX217\ImagesEdit\formula.gif">
            <a:extLst>
              <a:ext uri="{FF2B5EF4-FFF2-40B4-BE49-F238E27FC236}">
                <a16:creationId xmlns:a16="http://schemas.microsoft.com/office/drawing/2014/main" id="{57F07E48-5C48-3B43-85A6-EEC0F6ED03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2288" y="3487738"/>
            <a:ext cx="3668712" cy="354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93" name="Text Box 58">
            <a:extLst>
              <a:ext uri="{FF2B5EF4-FFF2-40B4-BE49-F238E27FC236}">
                <a16:creationId xmlns:a16="http://schemas.microsoft.com/office/drawing/2014/main" id="{00850337-21D9-5740-877E-5C57E7697A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56113" y="1066800"/>
            <a:ext cx="773112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2400" b="1">
                <a:solidFill>
                  <a:srgbClr val="0070C0"/>
                </a:solidFill>
              </a:rPr>
              <a:t>Sun</a:t>
            </a:r>
          </a:p>
        </p:txBody>
      </p:sp>
      <p:sp>
        <p:nvSpPr>
          <p:cNvPr id="14394" name="Text Box 59">
            <a:extLst>
              <a:ext uri="{FF2B5EF4-FFF2-40B4-BE49-F238E27FC236}">
                <a16:creationId xmlns:a16="http://schemas.microsoft.com/office/drawing/2014/main" id="{370E439E-E3B8-FD49-995C-DC51D641E6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27863" y="1066800"/>
            <a:ext cx="9461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2400" b="1"/>
              <a:t>stars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3">
            <a:extLst>
              <a:ext uri="{FF2B5EF4-FFF2-40B4-BE49-F238E27FC236}">
                <a16:creationId xmlns:a16="http://schemas.microsoft.com/office/drawing/2014/main" id="{DEC2BFBC-95F8-0243-8E9D-48CC2FC8BF4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79388" y="1341438"/>
            <a:ext cx="5770562" cy="3052762"/>
          </a:xfrm>
        </p:spPr>
        <p:txBody>
          <a:bodyPr/>
          <a:lstStyle/>
          <a:p>
            <a:pPr>
              <a:lnSpc>
                <a:spcPct val="90000"/>
              </a:lnSpc>
              <a:buFontTx/>
              <a:buNone/>
            </a:pPr>
            <a:r>
              <a:rPr lang="en-US" altLang="en-US">
                <a:ea typeface="ＭＳ Ｐゴシック" panose="020B0600070205080204" pitchFamily="34" charset="-128"/>
              </a:rPr>
              <a:t>0 &lt; </a:t>
            </a:r>
            <a:r>
              <a:rPr lang="en-US" altLang="en-US">
                <a:solidFill>
                  <a:srgbClr val="FF0000"/>
                </a:solidFill>
                <a:ea typeface="ＭＳ Ｐゴシック" panose="020B0600070205080204" pitchFamily="34" charset="-128"/>
              </a:rPr>
              <a:t>core</a:t>
            </a:r>
            <a:r>
              <a:rPr lang="en-US" altLang="en-US">
                <a:ea typeface="ＭＳ Ｐゴシック" panose="020B0600070205080204" pitchFamily="34" charset="-128"/>
              </a:rPr>
              <a:t> &lt; R</a:t>
            </a:r>
            <a:r>
              <a:rPr lang="en-US" altLang="en-US" baseline="-25000">
                <a:ea typeface="ＭＳ Ｐゴシック" panose="020B0600070205080204" pitchFamily="34" charset="-128"/>
              </a:rPr>
              <a:t>o</a:t>
            </a:r>
            <a:r>
              <a:rPr lang="en-US" altLang="en-US">
                <a:ea typeface="ＭＳ Ｐゴシック" panose="020B0600070205080204" pitchFamily="34" charset="-128"/>
              </a:rPr>
              <a:t>/4</a:t>
            </a:r>
          </a:p>
          <a:p>
            <a:pPr>
              <a:lnSpc>
                <a:spcPct val="90000"/>
              </a:lnSpc>
              <a:buFontTx/>
              <a:buNone/>
            </a:pPr>
            <a:endParaRPr lang="en-US" altLang="en-US">
              <a:ea typeface="ＭＳ Ｐゴシック" panose="020B0600070205080204" pitchFamily="34" charset="-128"/>
            </a:endParaRP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en-US">
                <a:ea typeface="ＭＳ Ｐゴシック" panose="020B0600070205080204" pitchFamily="34" charset="-128"/>
              </a:rPr>
              <a:t>R</a:t>
            </a:r>
            <a:r>
              <a:rPr lang="en-US" altLang="en-US" baseline="-25000">
                <a:ea typeface="ＭＳ Ｐゴシック" panose="020B0600070205080204" pitchFamily="34" charset="-128"/>
              </a:rPr>
              <a:t>o</a:t>
            </a:r>
            <a:r>
              <a:rPr lang="en-US" altLang="en-US">
                <a:ea typeface="ＭＳ Ｐゴシック" panose="020B0600070205080204" pitchFamily="34" charset="-128"/>
              </a:rPr>
              <a:t>/4 &lt;</a:t>
            </a:r>
            <a:r>
              <a:rPr lang="en-US" altLang="en-US">
                <a:solidFill>
                  <a:srgbClr val="FF0000"/>
                </a:solidFill>
                <a:ea typeface="ＭＳ Ｐゴシック" panose="020B0600070205080204" pitchFamily="34" charset="-128"/>
              </a:rPr>
              <a:t> radiative</a:t>
            </a:r>
            <a:r>
              <a:rPr lang="en-US" altLang="en-US">
                <a:ea typeface="ＭＳ Ｐゴシック" panose="020B0600070205080204" pitchFamily="34" charset="-128"/>
              </a:rPr>
              <a:t> &lt; 0.8 R</a:t>
            </a:r>
            <a:r>
              <a:rPr lang="en-US" altLang="en-US" baseline="-25000">
                <a:ea typeface="ＭＳ Ｐゴシック" panose="020B0600070205080204" pitchFamily="34" charset="-128"/>
              </a:rPr>
              <a:t>o</a:t>
            </a:r>
          </a:p>
          <a:p>
            <a:pPr>
              <a:lnSpc>
                <a:spcPct val="90000"/>
              </a:lnSpc>
              <a:buFontTx/>
              <a:buNone/>
            </a:pPr>
            <a:endParaRPr lang="en-US" altLang="en-US">
              <a:ea typeface="ＭＳ Ｐゴシック" panose="020B0600070205080204" pitchFamily="34" charset="-128"/>
            </a:endParaRP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en-US">
                <a:ea typeface="ＭＳ Ｐゴシック" panose="020B0600070205080204" pitchFamily="34" charset="-128"/>
              </a:rPr>
              <a:t>0.8 R</a:t>
            </a:r>
            <a:r>
              <a:rPr lang="en-US" altLang="en-US" baseline="-25000">
                <a:ea typeface="ＭＳ Ｐゴシック" panose="020B0600070205080204" pitchFamily="34" charset="-128"/>
              </a:rPr>
              <a:t>o</a:t>
            </a:r>
            <a:r>
              <a:rPr lang="en-US" altLang="en-US">
                <a:ea typeface="ＭＳ Ｐゴシック" panose="020B0600070205080204" pitchFamily="34" charset="-128"/>
              </a:rPr>
              <a:t> &lt; </a:t>
            </a:r>
            <a:r>
              <a:rPr lang="en-US" altLang="en-US">
                <a:solidFill>
                  <a:srgbClr val="FF0000"/>
                </a:solidFill>
                <a:ea typeface="ＭＳ Ｐゴシック" panose="020B0600070205080204" pitchFamily="34" charset="-128"/>
              </a:rPr>
              <a:t>convective</a:t>
            </a:r>
            <a:r>
              <a:rPr lang="en-US" altLang="en-US">
                <a:ea typeface="ＭＳ Ｐゴシック" panose="020B0600070205080204" pitchFamily="34" charset="-128"/>
              </a:rPr>
              <a:t> &lt; R</a:t>
            </a:r>
            <a:r>
              <a:rPr lang="en-US" altLang="en-US" baseline="-25000">
                <a:ea typeface="ＭＳ Ｐゴシック" panose="020B0600070205080204" pitchFamily="34" charset="-128"/>
              </a:rPr>
              <a:t>o</a:t>
            </a:r>
          </a:p>
          <a:p>
            <a:pPr>
              <a:lnSpc>
                <a:spcPct val="90000"/>
              </a:lnSpc>
              <a:buFontTx/>
              <a:buNone/>
            </a:pPr>
            <a:endParaRPr lang="en-US" altLang="en-US">
              <a:ea typeface="ＭＳ Ｐゴシック" panose="020B0600070205080204" pitchFamily="34" charset="-128"/>
            </a:endParaRP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en-US">
                <a:ea typeface="ＭＳ Ｐゴシック" panose="020B0600070205080204" pitchFamily="34" charset="-128"/>
              </a:rPr>
              <a:t>Solar </a:t>
            </a:r>
            <a:r>
              <a:rPr lang="en-US" altLang="en-US">
                <a:solidFill>
                  <a:srgbClr val="FF0000"/>
                </a:solidFill>
                <a:ea typeface="ＭＳ Ｐゴシック" panose="020B0600070205080204" pitchFamily="34" charset="-128"/>
              </a:rPr>
              <a:t>atmosphere</a:t>
            </a:r>
            <a:r>
              <a:rPr lang="en-US" altLang="en-US">
                <a:ea typeface="ＭＳ Ｐゴシック" panose="020B0600070205080204" pitchFamily="34" charset="-128"/>
              </a:rPr>
              <a:t> = photosphere +  chromosphere + corona</a:t>
            </a:r>
          </a:p>
        </p:txBody>
      </p:sp>
      <p:sp>
        <p:nvSpPr>
          <p:cNvPr id="15362" name="Text Box 4">
            <a:extLst>
              <a:ext uri="{FF2B5EF4-FFF2-40B4-BE49-F238E27FC236}">
                <a16:creationId xmlns:a16="http://schemas.microsoft.com/office/drawing/2014/main" id="{5673BB3A-8C8C-8B4C-9ADD-9C90921AF5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313" y="746125"/>
            <a:ext cx="82073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>
                <a:solidFill>
                  <a:schemeClr val="accent2"/>
                </a:solidFill>
              </a:rPr>
              <a:t>Main body of the Sun is defined by the dominant transport process </a:t>
            </a:r>
          </a:p>
        </p:txBody>
      </p:sp>
      <p:pic>
        <p:nvPicPr>
          <p:cNvPr id="14343" name="Picture 7" descr="16_08">
            <a:extLst>
              <a:ext uri="{FF2B5EF4-FFF2-40B4-BE49-F238E27FC236}">
                <a16:creationId xmlns:a16="http://schemas.microsoft.com/office/drawing/2014/main" id="{F609BAAA-441D-EB41-B011-49505809DE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contras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60"/>
          <a:stretch>
            <a:fillRect/>
          </a:stretch>
        </p:blipFill>
        <p:spPr bwMode="auto">
          <a:xfrm>
            <a:off x="4859338" y="1169988"/>
            <a:ext cx="3208337" cy="5688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2">
            <a:extLst>
              <a:ext uri="{FF2B5EF4-FFF2-40B4-BE49-F238E27FC236}">
                <a16:creationId xmlns:a16="http://schemas.microsoft.com/office/drawing/2014/main" id="{E7CB37CF-54FB-9047-8370-A92BCA5455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43400" y="2819400"/>
            <a:ext cx="4114800" cy="289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endParaRPr lang="en-GB" altLang="en-US" sz="2400"/>
          </a:p>
          <a:p>
            <a:pPr algn="ctr" eaLnBrk="1" hangingPunct="1"/>
            <a:endParaRPr lang="en-GB" altLang="en-US" sz="2400"/>
          </a:p>
          <a:p>
            <a:pPr algn="ctr" eaLnBrk="1" hangingPunct="1"/>
            <a:r>
              <a:rPr lang="en-GB" altLang="en-US" sz="2400"/>
              <a:t> </a:t>
            </a:r>
          </a:p>
        </p:txBody>
      </p:sp>
      <p:sp>
        <p:nvSpPr>
          <p:cNvPr id="17410" name="Rectangle 3">
            <a:extLst>
              <a:ext uri="{FF2B5EF4-FFF2-40B4-BE49-F238E27FC236}">
                <a16:creationId xmlns:a16="http://schemas.microsoft.com/office/drawing/2014/main" id="{95ACE69C-07A3-8841-90EE-B9B182E2A5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914400"/>
            <a:ext cx="83820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endParaRPr lang="en-US" altLang="en-US" sz="1800"/>
          </a:p>
        </p:txBody>
      </p:sp>
      <p:pic>
        <p:nvPicPr>
          <p:cNvPr id="17411" name="Picture 4" descr="Solar surface">
            <a:extLst>
              <a:ext uri="{FF2B5EF4-FFF2-40B4-BE49-F238E27FC236}">
                <a16:creationId xmlns:a16="http://schemas.microsoft.com/office/drawing/2014/main" id="{7D45BCEE-1C1C-6345-A8AE-FAD1BDA7F6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990600"/>
            <a:ext cx="8153400" cy="483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2" name="Rectangle 5">
            <a:extLst>
              <a:ext uri="{FF2B5EF4-FFF2-40B4-BE49-F238E27FC236}">
                <a16:creationId xmlns:a16="http://schemas.microsoft.com/office/drawing/2014/main" id="{F91C1FAE-04BF-D74F-AE1E-256C540DDC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5943600"/>
            <a:ext cx="67818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en-GB" altLang="en-US" sz="1800">
                <a:sym typeface="Symbol" pitchFamily="2" charset="2"/>
              </a:rPr>
              <a:t>Resolution ~100km</a:t>
            </a:r>
          </a:p>
          <a:p>
            <a:pPr algn="ctr" eaLnBrk="1" hangingPunct="1">
              <a:spcBef>
                <a:spcPct val="20000"/>
              </a:spcBef>
            </a:pPr>
            <a:r>
              <a:rPr lang="en-GB" altLang="en-US" sz="1800">
                <a:sym typeface="Symbol" pitchFamily="2" charset="2"/>
              </a:rPr>
              <a:t>Granule size ~1000km </a:t>
            </a:r>
          </a:p>
        </p:txBody>
      </p:sp>
      <p:sp>
        <p:nvSpPr>
          <p:cNvPr id="17413" name="Rectangle 6">
            <a:extLst>
              <a:ext uri="{FF2B5EF4-FFF2-40B4-BE49-F238E27FC236}">
                <a16:creationId xmlns:a16="http://schemas.microsoft.com/office/drawing/2014/main" id="{F62DFD84-8662-1C4B-91D8-7883FBE487E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95288" y="0"/>
            <a:ext cx="8229600" cy="1143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txBody>
          <a:bodyPr/>
          <a:lstStyle/>
          <a:p>
            <a:pPr algn="l"/>
            <a:r>
              <a:rPr lang="en-GB" altLang="en-US" sz="3200">
                <a:solidFill>
                  <a:schemeClr val="accent2"/>
                </a:solidFill>
                <a:ea typeface="ＭＳ Ｐゴシック" panose="020B0600070205080204" pitchFamily="34" charset="-128"/>
              </a:rPr>
              <a:t>Solar surface from Swedish Solar Telescope</a:t>
            </a:r>
          </a:p>
        </p:txBody>
      </p:sp>
      <p:sp>
        <p:nvSpPr>
          <p:cNvPr id="50185" name="Text Box 9">
            <a:extLst>
              <a:ext uri="{FF2B5EF4-FFF2-40B4-BE49-F238E27FC236}">
                <a16:creationId xmlns:a16="http://schemas.microsoft.com/office/drawing/2014/main" id="{454C6298-1534-3749-9940-0974EF0B54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62600" y="6172200"/>
            <a:ext cx="2735263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GB" altLang="en-US" sz="1400">
                <a:solidFill>
                  <a:srgbClr val="CC3300"/>
                </a:solidFill>
              </a:rPr>
              <a:t>Convective cells - granulation</a:t>
            </a:r>
            <a:endParaRPr lang="en-US" altLang="en-US" sz="1400">
              <a:solidFill>
                <a:srgbClr val="CC33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18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Rectangle 3">
            <a:extLst>
              <a:ext uri="{FF2B5EF4-FFF2-40B4-BE49-F238E27FC236}">
                <a16:creationId xmlns:a16="http://schemas.microsoft.com/office/drawing/2014/main" id="{09B296E2-C7A8-4F48-8D68-0F4BB0216C7F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179388" y="476250"/>
            <a:ext cx="8583612" cy="361950"/>
          </a:xfrm>
        </p:spPr>
        <p:txBody>
          <a:bodyPr/>
          <a:lstStyle/>
          <a:p>
            <a:pPr>
              <a:lnSpc>
                <a:spcPct val="90000"/>
              </a:lnSpc>
              <a:buFontTx/>
              <a:buNone/>
            </a:pPr>
            <a:r>
              <a:rPr lang="en-US" altLang="en-US" b="1">
                <a:solidFill>
                  <a:srgbClr val="FF0000"/>
                </a:solidFill>
                <a:ea typeface="ＭＳ Ｐゴシック" panose="020B0600070205080204" pitchFamily="34" charset="-128"/>
              </a:rPr>
              <a:t>Chromosphere</a:t>
            </a:r>
            <a:r>
              <a:rPr lang="en-US" altLang="en-US">
                <a:ea typeface="ＭＳ Ｐゴシック" panose="020B0600070205080204" pitchFamily="34" charset="-128"/>
              </a:rPr>
              <a:t> – </a:t>
            </a:r>
            <a:r>
              <a:rPr lang="en-US" altLang="en-US">
                <a:ea typeface="ＭＳ Ｐゴシック" panose="020B0600070205080204" pitchFamily="34" charset="-128"/>
                <a:cs typeface="Arial" panose="020B0604020202020204" pitchFamily="34" charset="0"/>
              </a:rPr>
              <a:t>~2000 km thick;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en-US"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en-US" b="1">
                <a:ea typeface="ＭＳ Ｐゴシック" panose="020B0600070205080204" pitchFamily="34" charset="-128"/>
                <a:cs typeface="Arial" panose="020B0604020202020204" pitchFamily="34" charset="0"/>
              </a:rPr>
              <a:t>upper atmosphere;  </a:t>
            </a:r>
            <a:r>
              <a:rPr lang="en-US" altLang="en-US">
                <a:ea typeface="ＭＳ Ｐゴシック" panose="020B0600070205080204" pitchFamily="34" charset="-128"/>
                <a:cs typeface="Arial" panose="020B0604020202020204" pitchFamily="34" charset="0"/>
              </a:rPr>
              <a:t>Temp ~ 4500K</a:t>
            </a:r>
          </a:p>
          <a:p>
            <a:pPr>
              <a:lnSpc>
                <a:spcPct val="90000"/>
              </a:lnSpc>
              <a:buFontTx/>
              <a:buNone/>
            </a:pPr>
            <a:endParaRPr lang="en-US" altLang="en-US">
              <a:ea typeface="ＭＳ Ｐゴシック" panose="020B0600070205080204" pitchFamily="34" charset="-128"/>
              <a:cs typeface="Arial" panose="020B0604020202020204" pitchFamily="34" charset="0"/>
            </a:endParaRPr>
          </a:p>
          <a:p>
            <a:pPr>
              <a:lnSpc>
                <a:spcPct val="90000"/>
              </a:lnSpc>
              <a:buFontTx/>
              <a:buNone/>
            </a:pPr>
            <a:endParaRPr lang="en-US" altLang="en-US" sz="2800">
              <a:ea typeface="ＭＳ Ｐゴシック" panose="020B0600070205080204" pitchFamily="34" charset="-128"/>
              <a:cs typeface="Arial" panose="020B0604020202020204" pitchFamily="34" charset="0"/>
            </a:endParaRPr>
          </a:p>
          <a:p>
            <a:pPr>
              <a:lnSpc>
                <a:spcPct val="90000"/>
              </a:lnSpc>
              <a:buFontTx/>
              <a:buNone/>
            </a:pPr>
            <a:endParaRPr lang="en-US" altLang="en-US" sz="2800">
              <a:ea typeface="ＭＳ Ｐゴシック" panose="020B0600070205080204" pitchFamily="34" charset="-128"/>
            </a:endParaRPr>
          </a:p>
        </p:txBody>
      </p:sp>
      <p:sp>
        <p:nvSpPr>
          <p:cNvPr id="21508" name="Text Box 4">
            <a:extLst>
              <a:ext uri="{FF2B5EF4-FFF2-40B4-BE49-F238E27FC236}">
                <a16:creationId xmlns:a16="http://schemas.microsoft.com/office/drawing/2014/main" id="{F52986D7-EFC2-6344-A0E4-52FF72B7EF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3581400"/>
            <a:ext cx="8675688" cy="862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b="1">
                <a:solidFill>
                  <a:srgbClr val="FF0000"/>
                </a:solidFill>
              </a:rPr>
              <a:t>Corona</a:t>
            </a:r>
            <a:r>
              <a:rPr lang="en-US" altLang="en-US" b="1"/>
              <a:t> </a:t>
            </a:r>
            <a:r>
              <a:rPr lang="en-US" altLang="en-US"/>
              <a:t>– </a:t>
            </a:r>
          </a:p>
          <a:p>
            <a:pPr algn="ctr" eaLnBrk="1" hangingPunct="1">
              <a:spcBef>
                <a:spcPct val="50000"/>
              </a:spcBef>
            </a:pPr>
            <a:r>
              <a:rPr lang="en-US" altLang="en-US">
                <a:solidFill>
                  <a:schemeClr val="accent2"/>
                </a:solidFill>
              </a:rPr>
              <a:t>vast filamentary loops of hot plasma (2 x 10</a:t>
            </a:r>
            <a:r>
              <a:rPr lang="en-US" altLang="en-US" baseline="30000">
                <a:solidFill>
                  <a:schemeClr val="accent2"/>
                </a:solidFill>
              </a:rPr>
              <a:t>6</a:t>
            </a:r>
            <a:r>
              <a:rPr lang="en-US" altLang="en-US">
                <a:solidFill>
                  <a:schemeClr val="accent2"/>
                </a:solidFill>
              </a:rPr>
              <a:t>K) (emits in X-rays, UV, EUV).</a:t>
            </a:r>
            <a:r>
              <a:rPr lang="en-US" altLang="en-US"/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5" name="Picture 9" descr="0601">
            <a:extLst>
              <a:ext uri="{FF2B5EF4-FFF2-40B4-BE49-F238E27FC236}">
                <a16:creationId xmlns:a16="http://schemas.microsoft.com/office/drawing/2014/main" id="{E565979A-E51C-8F45-8F91-5F23A80A8E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10" t="3767" r="4254" b="8748"/>
          <a:stretch>
            <a:fillRect/>
          </a:stretch>
        </p:blipFill>
        <p:spPr bwMode="auto">
          <a:xfrm>
            <a:off x="5022850" y="2667000"/>
            <a:ext cx="4098925" cy="3581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06" name="Rectangle 2">
            <a:extLst>
              <a:ext uri="{FF2B5EF4-FFF2-40B4-BE49-F238E27FC236}">
                <a16:creationId xmlns:a16="http://schemas.microsoft.com/office/drawing/2014/main" id="{153F3BAB-8D96-0B45-B2F2-0A74742AC43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533400"/>
            <a:ext cx="8229600" cy="584200"/>
          </a:xfrm>
        </p:spPr>
        <p:txBody>
          <a:bodyPr/>
          <a:lstStyle/>
          <a:p>
            <a:r>
              <a:rPr lang="en-US" altLang="en-US" sz="3200" u="sng">
                <a:ea typeface="ＭＳ Ｐゴシック" panose="020B0600070205080204" pitchFamily="34" charset="-128"/>
              </a:rPr>
              <a:t>How do we figure out the properties of stars</a:t>
            </a:r>
          </a:p>
        </p:txBody>
      </p:sp>
      <p:sp>
        <p:nvSpPr>
          <p:cNvPr id="21507" name="Text Box 3">
            <a:extLst>
              <a:ext uri="{FF2B5EF4-FFF2-40B4-BE49-F238E27FC236}">
                <a16:creationId xmlns:a16="http://schemas.microsoft.com/office/drawing/2014/main" id="{3907B2F3-193B-7A48-992C-4014A45CC3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2600" y="1366838"/>
            <a:ext cx="6324600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2400" b="1">
                <a:solidFill>
                  <a:srgbClr val="558ED5"/>
                </a:solidFill>
                <a:latin typeface="Arial" panose="020B0604020202020204" pitchFamily="34" charset="0"/>
              </a:rPr>
              <a:t>By analyzing light received from a star, astronomers learn about the star’s…</a:t>
            </a:r>
          </a:p>
        </p:txBody>
      </p:sp>
      <p:sp>
        <p:nvSpPr>
          <p:cNvPr id="80900" name="Text Box 4">
            <a:extLst>
              <a:ext uri="{FF2B5EF4-FFF2-40B4-BE49-F238E27FC236}">
                <a16:creationId xmlns:a16="http://schemas.microsoft.com/office/drawing/2014/main" id="{86B6EC67-9E3B-1247-8BF3-3C4D4ABAAE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2473325"/>
            <a:ext cx="5257800" cy="4338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  <a:buFontTx/>
              <a:buAutoNum type="arabicPeriod"/>
            </a:pPr>
            <a:r>
              <a:rPr lang="en-US" altLang="en-US" sz="2400" b="1">
                <a:solidFill>
                  <a:schemeClr val="tx1"/>
                </a:solidFill>
                <a:latin typeface="Arial" panose="020B0604020202020204" pitchFamily="34" charset="0"/>
              </a:rPr>
              <a:t>Chemical composition</a:t>
            </a:r>
          </a:p>
          <a:p>
            <a:pPr>
              <a:spcBef>
                <a:spcPct val="50000"/>
              </a:spcBef>
              <a:buFontTx/>
              <a:buAutoNum type="arabicPeriod"/>
            </a:pPr>
            <a:r>
              <a:rPr lang="en-US" altLang="en-US" sz="2400" b="1">
                <a:solidFill>
                  <a:schemeClr val="tx1"/>
                </a:solidFill>
                <a:latin typeface="Arial" panose="020B0604020202020204" pitchFamily="34" charset="0"/>
              </a:rPr>
              <a:t>Surface temperature</a:t>
            </a:r>
          </a:p>
          <a:p>
            <a:pPr>
              <a:spcBef>
                <a:spcPct val="50000"/>
              </a:spcBef>
              <a:buFontTx/>
              <a:buAutoNum type="arabicPeriod"/>
            </a:pPr>
            <a:r>
              <a:rPr lang="en-US" altLang="en-US" sz="2400" b="1">
                <a:solidFill>
                  <a:schemeClr val="tx1"/>
                </a:solidFill>
                <a:latin typeface="Arial" panose="020B0604020202020204" pitchFamily="34" charset="0"/>
              </a:rPr>
              <a:t>Radius</a:t>
            </a:r>
          </a:p>
          <a:p>
            <a:pPr>
              <a:spcBef>
                <a:spcPct val="50000"/>
              </a:spcBef>
              <a:buFontTx/>
              <a:buAutoNum type="arabicPeriod"/>
            </a:pPr>
            <a:r>
              <a:rPr lang="en-US" altLang="en-US" sz="2400" b="1">
                <a:solidFill>
                  <a:schemeClr val="tx1"/>
                </a:solidFill>
                <a:latin typeface="Arial" panose="020B0604020202020204" pitchFamily="34" charset="0"/>
              </a:rPr>
              <a:t>Total energy output</a:t>
            </a:r>
          </a:p>
          <a:p>
            <a:pPr>
              <a:spcBef>
                <a:spcPct val="50000"/>
              </a:spcBef>
              <a:buFontTx/>
              <a:buAutoNum type="arabicPeriod"/>
            </a:pPr>
            <a:r>
              <a:rPr lang="en-US" altLang="en-US" sz="2400" b="1">
                <a:solidFill>
                  <a:schemeClr val="tx1"/>
                </a:solidFill>
                <a:latin typeface="Arial" panose="020B0604020202020204" pitchFamily="34" charset="0"/>
              </a:rPr>
              <a:t>Density</a:t>
            </a:r>
          </a:p>
          <a:p>
            <a:pPr>
              <a:spcBef>
                <a:spcPct val="50000"/>
              </a:spcBef>
              <a:buFontTx/>
              <a:buAutoNum type="arabicPeriod"/>
            </a:pPr>
            <a:r>
              <a:rPr lang="en-US" altLang="en-US" sz="2400" b="1">
                <a:solidFill>
                  <a:schemeClr val="tx1"/>
                </a:solidFill>
                <a:latin typeface="Arial" panose="020B0604020202020204" pitchFamily="34" charset="0"/>
              </a:rPr>
              <a:t>Velocity relative to Earth</a:t>
            </a:r>
          </a:p>
          <a:p>
            <a:pPr>
              <a:spcBef>
                <a:spcPct val="50000"/>
              </a:spcBef>
              <a:buFontTx/>
              <a:buAutoNum type="arabicPeriod"/>
            </a:pPr>
            <a:r>
              <a:rPr lang="en-US" altLang="en-US" sz="2400" b="1">
                <a:solidFill>
                  <a:schemeClr val="tx1"/>
                </a:solidFill>
                <a:latin typeface="Arial" panose="020B0604020202020204" pitchFamily="34" charset="0"/>
              </a:rPr>
              <a:t>Rotation period</a:t>
            </a:r>
          </a:p>
          <a:p>
            <a:pPr>
              <a:spcBef>
                <a:spcPct val="50000"/>
              </a:spcBef>
              <a:buFontTx/>
              <a:buAutoNum type="arabicPeriod"/>
            </a:pPr>
            <a:r>
              <a:rPr lang="en-US" altLang="en-US" sz="2400" b="1">
                <a:solidFill>
                  <a:schemeClr val="tx1"/>
                </a:solidFill>
                <a:latin typeface="Arial" panose="020B0604020202020204" pitchFamily="34" charset="0"/>
              </a:rPr>
              <a:t>Magnetic Fields</a:t>
            </a:r>
          </a:p>
        </p:txBody>
      </p:sp>
      <p:sp>
        <p:nvSpPr>
          <p:cNvPr id="21509" name="FlagCount" hidden="1">
            <a:hlinkClick r:id="rId3" action="ppaction://hlinkfile"/>
            <a:extLst>
              <a:ext uri="{FF2B5EF4-FFF2-40B4-BE49-F238E27FC236}">
                <a16:creationId xmlns:a16="http://schemas.microsoft.com/office/drawing/2014/main" id="{33185449-6408-4647-B993-9637B0B9A2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55000" y="254000"/>
            <a:ext cx="381000" cy="317500"/>
          </a:xfrm>
          <a:prstGeom prst="wedgeRoundRectCallout">
            <a:avLst>
              <a:gd name="adj1" fmla="val -43750"/>
              <a:gd name="adj2" fmla="val 70000"/>
              <a:gd name="adj3" fmla="val 16667"/>
            </a:avLst>
          </a:prstGeom>
          <a:solidFill>
            <a:schemeClr val="accent1">
              <a:alpha val="25098"/>
            </a:schemeClr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1400" b="1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EF485950-F511-D147-BA07-67EBE878AB22}"/>
              </a:ext>
            </a:extLst>
          </p:cNvPr>
          <p:cNvSpPr txBox="1">
            <a:spLocks noChangeArrowheads="1"/>
          </p:cNvSpPr>
          <p:nvPr/>
        </p:nvSpPr>
        <p:spPr bwMode="auto">
          <a:xfrm rot="19843305">
            <a:off x="685800" y="3322638"/>
            <a:ext cx="7772400" cy="5842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ahoma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ahoma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ahoma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ahoma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ahoma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ahoma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ahoma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ahoma" pitchFamily="34" charset="0"/>
              </a:defRPr>
            </a:lvl9pPr>
          </a:lstStyle>
          <a:p>
            <a:pPr>
              <a:defRPr/>
            </a:pPr>
            <a:r>
              <a:rPr lang="en-US" altLang="en-US" sz="3200" kern="0">
                <a:solidFill>
                  <a:srgbClr val="FF0000"/>
                </a:solidFill>
              </a:rPr>
              <a:t>Light:  The Cosmic Messenger !!</a:t>
            </a:r>
            <a:endParaRPr lang="en-US" altLang="en-US" sz="3200" kern="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809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809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7" dur="500"/>
                                        <p:tgtEl>
                                          <p:spTgt spid="809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0" dur="500"/>
                                        <p:tgtEl>
                                          <p:spTgt spid="8090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3" dur="500"/>
                                        <p:tgtEl>
                                          <p:spTgt spid="8090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8" dur="500"/>
                                        <p:tgtEl>
                                          <p:spTgt spid="8090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0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2" dur="500"/>
                                        <p:tgtEl>
                                          <p:spTgt spid="8090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4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6" dur="500"/>
                                        <p:tgtEl>
                                          <p:spTgt spid="8090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3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theme/theme1.xml><?xml version="1.0" encoding="utf-8"?>
<a:theme xmlns:a="http://schemas.openxmlformats.org/drawingml/2006/main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Tahom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Tahoma" pitchFamily="34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4632</TotalTime>
  <Words>1588</Words>
  <Application>Microsoft Macintosh PowerPoint</Application>
  <PresentationFormat>On-screen Show (4:3)</PresentationFormat>
  <Paragraphs>281</Paragraphs>
  <Slides>32</Slides>
  <Notes>14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32</vt:i4>
      </vt:variant>
    </vt:vector>
  </HeadingPairs>
  <TitlesOfParts>
    <vt:vector size="41" baseType="lpstr">
      <vt:lpstr>ＭＳ Ｐゴシック</vt:lpstr>
      <vt:lpstr>Arial</vt:lpstr>
      <vt:lpstr>Symbol</vt:lpstr>
      <vt:lpstr>Tahoma</vt:lpstr>
      <vt:lpstr>Times New Roman</vt:lpstr>
      <vt:lpstr>Wingdings</vt:lpstr>
      <vt:lpstr>Default Design</vt:lpstr>
      <vt:lpstr>Equation</vt:lpstr>
      <vt:lpstr>Image</vt:lpstr>
      <vt:lpstr>PowerPoint Presentation</vt:lpstr>
      <vt:lpstr>PowerPoint Presentation</vt:lpstr>
      <vt:lpstr>PowerPoint Presentation</vt:lpstr>
      <vt:lpstr>PowerPoint Presentation</vt:lpstr>
      <vt:lpstr>Stellar properties</vt:lpstr>
      <vt:lpstr>PowerPoint Presentation</vt:lpstr>
      <vt:lpstr>Solar surface from Swedish Solar Telescope</vt:lpstr>
      <vt:lpstr>PowerPoint Presentation</vt:lpstr>
      <vt:lpstr>How do we figure out the properties of stars</vt:lpstr>
      <vt:lpstr>Stellar spectroscopy</vt:lpstr>
      <vt:lpstr>Photons</vt:lpstr>
      <vt:lpstr>Light: spectrum and color</vt:lpstr>
      <vt:lpstr>Electromagnetic spectrum</vt:lpstr>
      <vt:lpstr>Electromagnetic Spectrum</vt:lpstr>
      <vt:lpstr>Units</vt:lpstr>
      <vt:lpstr>Penetration depths through the Earth atmosphere</vt:lpstr>
      <vt:lpstr>Penetration depths through the Earth atmosphere</vt:lpstr>
      <vt:lpstr>The Sun at Different Wavelengths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Size (Radius) of a Star</vt:lpstr>
      <vt:lpstr>PowerPoint Presentation</vt:lpstr>
      <vt:lpstr>PowerPoint Presentation</vt:lpstr>
    </vt:vector>
  </TitlesOfParts>
  <Company>University of Southampton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a first test slide</dc:title>
  <dc:creator>Raman Prinja</dc:creator>
  <cp:lastModifiedBy>Microsoft Office User</cp:lastModifiedBy>
  <cp:revision>164</cp:revision>
  <dcterms:created xsi:type="dcterms:W3CDTF">2002-11-08T14:33:20Z</dcterms:created>
  <dcterms:modified xsi:type="dcterms:W3CDTF">2018-11-12T17:03:48Z</dcterms:modified>
</cp:coreProperties>
</file>